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8" r:id="rId2"/>
    <p:sldId id="322" r:id="rId3"/>
    <p:sldId id="323" r:id="rId4"/>
    <p:sldId id="369" r:id="rId5"/>
    <p:sldId id="387" r:id="rId6"/>
    <p:sldId id="270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8" r:id="rId15"/>
    <p:sldId id="421" r:id="rId16"/>
    <p:sldId id="422" r:id="rId17"/>
    <p:sldId id="423" r:id="rId18"/>
    <p:sldId id="379" r:id="rId19"/>
    <p:sldId id="425" r:id="rId20"/>
    <p:sldId id="424" r:id="rId21"/>
    <p:sldId id="435" r:id="rId22"/>
    <p:sldId id="380" r:id="rId23"/>
    <p:sldId id="381" r:id="rId24"/>
    <p:sldId id="382" r:id="rId25"/>
    <p:sldId id="427" r:id="rId26"/>
    <p:sldId id="418" r:id="rId27"/>
    <p:sldId id="428" r:id="rId28"/>
    <p:sldId id="416" r:id="rId29"/>
    <p:sldId id="429" r:id="rId30"/>
    <p:sldId id="430" r:id="rId31"/>
    <p:sldId id="431" r:id="rId32"/>
    <p:sldId id="419" r:id="rId33"/>
    <p:sldId id="434" r:id="rId34"/>
    <p:sldId id="433" r:id="rId35"/>
    <p:sldId id="417" r:id="rId36"/>
    <p:sldId id="383" r:id="rId37"/>
    <p:sldId id="384" r:id="rId38"/>
    <p:sldId id="408" r:id="rId39"/>
    <p:sldId id="409" r:id="rId40"/>
    <p:sldId id="412" r:id="rId41"/>
    <p:sldId id="411" r:id="rId42"/>
    <p:sldId id="413" r:id="rId43"/>
    <p:sldId id="410" r:id="rId44"/>
    <p:sldId id="414" r:id="rId45"/>
    <p:sldId id="415" r:id="rId46"/>
    <p:sldId id="385" r:id="rId47"/>
    <p:sldId id="436" r:id="rId48"/>
    <p:sldId id="437" r:id="rId49"/>
    <p:sldId id="438" r:id="rId50"/>
    <p:sldId id="388" r:id="rId51"/>
    <p:sldId id="389" r:id="rId52"/>
    <p:sldId id="390" r:id="rId53"/>
    <p:sldId id="386" r:id="rId54"/>
    <p:sldId id="391" r:id="rId55"/>
    <p:sldId id="402" r:id="rId56"/>
    <p:sldId id="403" r:id="rId57"/>
    <p:sldId id="404" r:id="rId58"/>
    <p:sldId id="405" r:id="rId59"/>
    <p:sldId id="392" r:id="rId60"/>
    <p:sldId id="393" r:id="rId61"/>
    <p:sldId id="439" r:id="rId62"/>
    <p:sldId id="394" r:id="rId63"/>
    <p:sldId id="395" r:id="rId64"/>
    <p:sldId id="396" r:id="rId65"/>
    <p:sldId id="399" r:id="rId66"/>
    <p:sldId id="398" r:id="rId67"/>
    <p:sldId id="440" r:id="rId68"/>
    <p:sldId id="397" r:id="rId69"/>
    <p:sldId id="441" r:id="rId70"/>
    <p:sldId id="442" r:id="rId71"/>
    <p:sldId id="443" r:id="rId72"/>
    <p:sldId id="444" r:id="rId73"/>
    <p:sldId id="448" r:id="rId74"/>
    <p:sldId id="400" r:id="rId75"/>
    <p:sldId id="446" r:id="rId76"/>
    <p:sldId id="445" r:id="rId77"/>
    <p:sldId id="447" r:id="rId78"/>
    <p:sldId id="449" r:id="rId79"/>
    <p:sldId id="450" r:id="rId80"/>
    <p:sldId id="451" r:id="rId81"/>
    <p:sldId id="452" r:id="rId82"/>
    <p:sldId id="453" r:id="rId83"/>
    <p:sldId id="454" r:id="rId84"/>
    <p:sldId id="456" r:id="rId85"/>
    <p:sldId id="455" r:id="rId86"/>
    <p:sldId id="457" r:id="rId87"/>
    <p:sldId id="459" r:id="rId88"/>
    <p:sldId id="464" r:id="rId89"/>
    <p:sldId id="460" r:id="rId90"/>
    <p:sldId id="461" r:id="rId91"/>
    <p:sldId id="462" r:id="rId92"/>
    <p:sldId id="463" r:id="rId93"/>
    <p:sldId id="273" r:id="rId94"/>
    <p:sldId id="271" r:id="rId9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E2E"/>
    <a:srgbClr val="6F6F6F"/>
    <a:srgbClr val="5A5A5A"/>
    <a:srgbClr val="E00000"/>
    <a:srgbClr val="404040"/>
    <a:srgbClr val="DDDDDD"/>
    <a:srgbClr val="585858"/>
    <a:srgbClr val="727171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71629" autoAdjust="0"/>
  </p:normalViewPr>
  <p:slideViewPr>
    <p:cSldViewPr>
      <p:cViewPr varScale="1">
        <p:scale>
          <a:sx n="67" d="100"/>
          <a:sy n="67" d="100"/>
        </p:scale>
        <p:origin x="1440" y="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84" y="481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91963-97BF-44F9-865A-1BE3427E0A6D}" type="datetimeFigureOut">
              <a:rPr lang="zh-CN" altLang="en-US" smtClean="0"/>
              <a:pPr/>
              <a:t>2017/1/12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646DA-C127-49CE-A297-D1DD71E972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23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1</a:t>
            </a:r>
            <a:r>
              <a:rPr lang="zh-CN" altLang="en-US" dirty="0" smtClean="0">
                <a:solidFill>
                  <a:schemeClr val="tx1"/>
                </a:solidFill>
              </a:rPr>
              <a:t>、打开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r>
              <a:rPr lang="zh-CN" altLang="en-US" dirty="0" smtClean="0">
                <a:solidFill>
                  <a:schemeClr val="tx1"/>
                </a:solidFill>
              </a:rPr>
              <a:t>安装包安装，并执行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2</a:t>
            </a:r>
            <a:r>
              <a:rPr lang="zh-CN" altLang="en-US" dirty="0" smtClean="0">
                <a:solidFill>
                  <a:schemeClr val="tx1"/>
                </a:solidFill>
              </a:rPr>
              <a:t>、登录前配置</a:t>
            </a:r>
            <a:r>
              <a:rPr lang="en-US" altLang="zh-CN" dirty="0" smtClean="0">
                <a:solidFill>
                  <a:schemeClr val="tx1"/>
                </a:solidFill>
              </a:rPr>
              <a:t>IDE Trust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1</a:t>
            </a:r>
            <a:r>
              <a:rPr lang="zh-CN" altLang="en-US" dirty="0" smtClean="0">
                <a:solidFill>
                  <a:schemeClr val="tx1"/>
                </a:solidFill>
              </a:rPr>
              <a:t>、打开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r>
              <a:rPr lang="zh-CN" altLang="en-US" dirty="0" smtClean="0">
                <a:solidFill>
                  <a:schemeClr val="tx1"/>
                </a:solidFill>
              </a:rPr>
              <a:t>安装包安装，并执行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2</a:t>
            </a:r>
            <a:r>
              <a:rPr lang="zh-CN" altLang="en-US" dirty="0" smtClean="0">
                <a:solidFill>
                  <a:schemeClr val="tx1"/>
                </a:solidFill>
              </a:rPr>
              <a:t>、登录前配置</a:t>
            </a:r>
            <a:r>
              <a:rPr lang="en-US" altLang="zh-CN" dirty="0" smtClean="0">
                <a:solidFill>
                  <a:schemeClr val="tx1"/>
                </a:solidFill>
              </a:rPr>
              <a:t>IDE Trust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826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1</a:t>
            </a:r>
            <a:r>
              <a:rPr lang="zh-CN" altLang="en-US" dirty="0" smtClean="0">
                <a:solidFill>
                  <a:schemeClr val="tx1"/>
                </a:solidFill>
              </a:rPr>
              <a:t>、打开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r>
              <a:rPr lang="zh-CN" altLang="en-US" dirty="0" smtClean="0">
                <a:solidFill>
                  <a:schemeClr val="tx1"/>
                </a:solidFill>
              </a:rPr>
              <a:t>安装包安装，并执行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2</a:t>
            </a:r>
            <a:r>
              <a:rPr lang="zh-CN" altLang="en-US" dirty="0" smtClean="0">
                <a:solidFill>
                  <a:schemeClr val="tx1"/>
                </a:solidFill>
              </a:rPr>
              <a:t>、登录前配置</a:t>
            </a:r>
            <a:r>
              <a:rPr lang="en-US" altLang="zh-CN" dirty="0" smtClean="0">
                <a:solidFill>
                  <a:schemeClr val="tx1"/>
                </a:solidFill>
              </a:rPr>
              <a:t>IDE Trust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4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1</a:t>
            </a:r>
            <a:r>
              <a:rPr lang="zh-CN" altLang="en-US" dirty="0" smtClean="0">
                <a:solidFill>
                  <a:schemeClr val="tx1"/>
                </a:solidFill>
              </a:rPr>
              <a:t>、打开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r>
              <a:rPr lang="zh-CN" altLang="en-US" dirty="0" smtClean="0">
                <a:solidFill>
                  <a:schemeClr val="tx1"/>
                </a:solidFill>
              </a:rPr>
              <a:t>安装包安装，并执行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2</a:t>
            </a:r>
            <a:r>
              <a:rPr lang="zh-CN" altLang="en-US" dirty="0" smtClean="0">
                <a:solidFill>
                  <a:schemeClr val="tx1"/>
                </a:solidFill>
              </a:rPr>
              <a:t>、登录前配置</a:t>
            </a:r>
            <a:r>
              <a:rPr lang="en-US" altLang="zh-CN" dirty="0" smtClean="0">
                <a:solidFill>
                  <a:schemeClr val="tx1"/>
                </a:solidFill>
              </a:rPr>
              <a:t>IDE Trust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9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工具栏：项目的检出、提交、新增目录路由、增加连接及打开控制台等快捷功能。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菜单：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项目的文件、编辑、视图、通信点、路由以及其他工具。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帮助文档：按快捷键</a:t>
            </a:r>
            <a:r>
              <a:rPr lang="en-US" altLang="zh-CN" dirty="0" smtClean="0">
                <a:solidFill>
                  <a:schemeClr val="tx1"/>
                </a:solidFill>
              </a:rPr>
              <a:t>F1</a:t>
            </a:r>
            <a:r>
              <a:rPr lang="zh-CN" altLang="en-US" dirty="0" smtClean="0">
                <a:solidFill>
                  <a:schemeClr val="tx1"/>
                </a:solidFill>
              </a:rPr>
              <a:t>，换出帮助文档。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工具栏：项目的检出、提交、新增目录路由、增加连接及打开控制台等快捷功能。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菜单：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项目的文件、编辑、视图、通信点、路由以及其他工具。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帮助文档：按快捷键</a:t>
            </a:r>
            <a:r>
              <a:rPr lang="en-US" altLang="zh-CN" dirty="0" smtClean="0">
                <a:solidFill>
                  <a:schemeClr val="tx1"/>
                </a:solidFill>
              </a:rPr>
              <a:t>F1</a:t>
            </a:r>
            <a:r>
              <a:rPr lang="zh-CN" altLang="en-US" dirty="0" smtClean="0">
                <a:solidFill>
                  <a:schemeClr val="tx1"/>
                </a:solidFill>
              </a:rPr>
              <a:t>，换出帮助文档。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61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工具栏：项目的检出、提交、新增目录路由、增加连接及打开控制台等快捷功能。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菜单：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项目的文件、编辑、视图、通信点、路由以及其他工具。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帮助文档：按快捷键</a:t>
            </a:r>
            <a:r>
              <a:rPr lang="en-US" altLang="zh-CN" dirty="0" smtClean="0">
                <a:solidFill>
                  <a:schemeClr val="tx1"/>
                </a:solidFill>
              </a:rPr>
              <a:t>F1</a:t>
            </a:r>
            <a:r>
              <a:rPr lang="zh-CN" altLang="en-US" dirty="0" smtClean="0">
                <a:solidFill>
                  <a:schemeClr val="tx1"/>
                </a:solidFill>
              </a:rPr>
              <a:t>，换出帮助文档。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5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工具栏：项目的检出、提交、新增目录路由、增加连接及打开控制台等快捷功能。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菜单：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项目的文件、编辑、视图、通信点、路由以及其他工具。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帮助文档：按快捷键</a:t>
            </a:r>
            <a:r>
              <a:rPr lang="en-US" altLang="zh-CN" dirty="0" smtClean="0">
                <a:solidFill>
                  <a:schemeClr val="tx1"/>
                </a:solidFill>
              </a:rPr>
              <a:t>F1</a:t>
            </a:r>
            <a:r>
              <a:rPr lang="zh-CN" altLang="en-US" dirty="0" smtClean="0">
                <a:solidFill>
                  <a:schemeClr val="tx1"/>
                </a:solidFill>
              </a:rPr>
              <a:t>，换出帮助文档。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00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工作区域介绍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68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04.</a:t>
            </a:r>
            <a:r>
              <a:rPr lang="zh-CN" altLang="en-US" dirty="0" smtClean="0">
                <a:solidFill>
                  <a:schemeClr val="tx1"/>
                </a:solidFill>
              </a:rPr>
              <a:t> 配置及元定义介绍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项目配置及结构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元定义数据文件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6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30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55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36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5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749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09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87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74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7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74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04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30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934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57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70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84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35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17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70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6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03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9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8504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    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86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    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50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    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802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    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72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39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97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18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9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48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22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5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7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65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126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025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832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16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55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810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31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3770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481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513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267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445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87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228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515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37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5840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96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923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54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597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8070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52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852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7421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27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02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052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984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1465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3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646DA-C127-49CE-A297-D1DD71E9721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4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公司项目\2014项目\用友\股份\产业互联网PPT\存图\2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1830"/>
            <a:ext cx="9144000" cy="18516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公司项目\2014项目\用友\股份\产业互联网PPT\存图\2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91830"/>
            <a:ext cx="9144000" cy="185167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8058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6001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89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SVN/01-2.&#39033;&#30446;&#31649;&#29702;&#24211;-&#27993;&#27743;&#37045;&#36920;&#22827;&#21307;&#38498;/02.&#24037;&#20316;&#20135;&#21697;&#24211;/04.&#35774;&#35745;/&#25509;&#21475;&#34920;&#35774;&#35745;/&#35302;&#21457;&#20107;&#20214;&#34920;&#35774;&#35745;.doc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Visio___11.vsdx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763688" y="1491630"/>
            <a:ext cx="6048672" cy="504056"/>
          </a:xfrm>
          <a:prstGeom prst="rect">
            <a:avLst/>
          </a:prstGeom>
        </p:spPr>
        <p:txBody>
          <a:bodyPr/>
          <a:lstStyle>
            <a:lvl1pPr algn="r">
              <a:defRPr sz="2800">
                <a:solidFill>
                  <a:srgbClr val="E6001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>
              <a:spcBef>
                <a:spcPct val="0"/>
              </a:spcBef>
              <a:defRPr/>
            </a:pPr>
            <a:r>
              <a:rPr lang="zh-CN" altLang="en-US" dirty="0" smtClean="0"/>
              <a:t>集成平台</a:t>
            </a:r>
            <a:r>
              <a:rPr lang="zh-CN" altLang="zh-CN" dirty="0" smtClean="0"/>
              <a:t>总线</a:t>
            </a:r>
            <a:r>
              <a:rPr lang="zh-CN" altLang="en-US" dirty="0" smtClean="0"/>
              <a:t>技术（</a:t>
            </a:r>
            <a:r>
              <a:rPr lang="en-US" altLang="zh-CN" dirty="0" smtClean="0"/>
              <a:t>Orion</a:t>
            </a:r>
            <a:r>
              <a:rPr lang="zh-CN" altLang="en-US" dirty="0" smtClean="0"/>
              <a:t>）</a:t>
            </a:r>
            <a:r>
              <a:rPr lang="zh-CN" altLang="en-US" dirty="0" smtClean="0">
                <a:cs typeface="+mj-cs"/>
              </a:rPr>
              <a:t>培训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6001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203848" y="2144773"/>
            <a:ext cx="4608512" cy="419399"/>
          </a:xfrm>
          <a:prstGeom prst="rect">
            <a:avLst/>
          </a:prstGeom>
        </p:spPr>
        <p:txBody>
          <a:bodyPr/>
          <a:lstStyle>
            <a:lvl1pPr algn="r">
              <a:defRPr sz="2800">
                <a:solidFill>
                  <a:srgbClr val="E6001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系统集成环境及各系统服务配置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PES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PACS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078943"/>
              </p:ext>
            </p:extLst>
          </p:nvPr>
        </p:nvGraphicFramePr>
        <p:xfrm>
          <a:off x="611560" y="1851670"/>
          <a:ext cx="5544616" cy="936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8413"/>
                <a:gridCol w="1015058"/>
                <a:gridCol w="916826"/>
                <a:gridCol w="1309752"/>
                <a:gridCol w="829509"/>
                <a:gridCol w="1015058"/>
              </a:tblGrid>
              <a:tr h="31203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PES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数据库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0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备份库</a:t>
                      </a:r>
                      <a:r>
                        <a:rPr lang="en-US" sz="1400" u="none" strike="noStrike">
                          <a:effectLst/>
                        </a:rPr>
                        <a:t>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数据库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用户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密码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主库</a:t>
                      </a:r>
                      <a:r>
                        <a:rPr lang="en-US" sz="1400" u="none" strike="noStrike" dirty="0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itadmin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192.1.1.90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96356"/>
              </p:ext>
            </p:extLst>
          </p:nvPr>
        </p:nvGraphicFramePr>
        <p:xfrm>
          <a:off x="611561" y="3435846"/>
          <a:ext cx="4104455" cy="1152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733"/>
                <a:gridCol w="1393256"/>
                <a:gridCol w="903733"/>
                <a:gridCol w="903733"/>
              </a:tblGrid>
              <a:tr h="28803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PACS</a:t>
                      </a:r>
                      <a:r>
                        <a:rPr lang="zh-CN" altLang="en-US" sz="1400" u="none" strike="noStrike" dirty="0">
                          <a:effectLst/>
                        </a:rPr>
                        <a:t>系统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端口号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服务类型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192.1.3.41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9003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服务端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192.1.60.248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6661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客户端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1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系统集成环境及各系统服务配置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ECG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服务：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210407"/>
              </p:ext>
            </p:extLst>
          </p:nvPr>
        </p:nvGraphicFramePr>
        <p:xfrm>
          <a:off x="611560" y="1923678"/>
          <a:ext cx="4032449" cy="1224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7879"/>
                <a:gridCol w="1368812"/>
                <a:gridCol w="887879"/>
                <a:gridCol w="887879"/>
              </a:tblGrid>
              <a:tr h="3060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ECG</a:t>
                      </a:r>
                      <a:r>
                        <a:rPr lang="zh-CN" altLang="en-US" sz="1400" u="none" strike="noStrike" dirty="0">
                          <a:effectLst/>
                        </a:rPr>
                        <a:t>系统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603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端口号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服务类型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192.1.3.41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9007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服务端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6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192.1.1.191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9007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客户端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99769"/>
              </p:ext>
            </p:extLst>
          </p:nvPr>
        </p:nvGraphicFramePr>
        <p:xfrm>
          <a:off x="571500" y="3621369"/>
          <a:ext cx="7886700" cy="141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144"/>
                <a:gridCol w="5816556"/>
              </a:tblGrid>
              <a:tr h="1703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webservice</a:t>
                      </a:r>
                      <a:r>
                        <a:rPr lang="zh-CN" altLang="en-US" sz="1100" u="none" strike="noStrike" dirty="0">
                          <a:effectLst/>
                        </a:rPr>
                        <a:t>服务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心电</a:t>
                      </a:r>
                      <a:r>
                        <a:rPr lang="en-US" altLang="zh-CN" sz="1100" u="none" strike="noStrike">
                          <a:effectLst/>
                        </a:rPr>
                        <a:t>pace</a:t>
                      </a:r>
                      <a:r>
                        <a:rPr lang="zh-CN" altLang="en-US" sz="1100" u="none" strike="noStrike">
                          <a:effectLst/>
                        </a:rPr>
                        <a:t>报告客户端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http://192.1.5.31/ServiceAutoReg/ServiceAutoReg.asmx?wsdl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HIS</a:t>
                      </a:r>
                      <a:r>
                        <a:rPr lang="zh-CN" altLang="en-US" sz="1100" u="none" strike="noStrike">
                          <a:effectLst/>
                        </a:rPr>
                        <a:t>检查状态更新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http://20.21.1.50:8384/SrrshService.asmx?wsdl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手术状态变更回写</a:t>
                      </a:r>
                      <a:r>
                        <a:rPr lang="en-US" sz="1100" u="none" strike="noStrike">
                          <a:effectLst/>
                        </a:rPr>
                        <a:t>HIS_client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http://20.21.1.50:8384/SrrshService.asmx?wsdl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放射检查登记取消客户端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http://192.1.60.248:8030/WebService/FastRegisterService.asmx?wsdl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放射检查登记客户端下沙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http://192.1.60.248:8030/WebService/FastRegisterService.asmx?wsdl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放射检查登记客户端主院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http://192.1.60.248:8012/WebService/FastRegisterService.asmx?wsdl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  <a:tr h="1703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麻醉客户端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http://192.1.1.151/DocareInterfaceV4-XS/DocareTrunDataService.asmx?wsdl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56" marR="9156" marT="915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9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04.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DB</a:t>
            </a:r>
            <a:r>
              <a:rPr lang="zh-CN" altLang="en-US" dirty="0" smtClean="0">
                <a:solidFill>
                  <a:schemeClr val="tx1"/>
                </a:solidFill>
              </a:rPr>
              <a:t>接入模式系统集成原理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采集业务系统数据</a:t>
            </a:r>
            <a:r>
              <a:rPr lang="zh-CN" altLang="en-US" dirty="0">
                <a:solidFill>
                  <a:schemeClr val="tx1"/>
                </a:solidFill>
              </a:rPr>
              <a:t>变更情况，定义</a:t>
            </a:r>
            <a:r>
              <a:rPr lang="zh-CN" altLang="en-US" dirty="0" smtClean="0">
                <a:solidFill>
                  <a:schemeClr val="tx1"/>
                </a:solidFill>
              </a:rPr>
              <a:t>事件包括参数定义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主键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，再对业务系统的改造，采用抛事件的方式对数据进行采集。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业务系统通过抛事件到 </a:t>
            </a:r>
            <a:r>
              <a:rPr lang="en-US" altLang="zh-CN" dirty="0" err="1" smtClean="0"/>
              <a:t>hsb_trigger_events_temp</a:t>
            </a: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当前事件表，集成平台根据对应的事件去业务系统查询对应的业务数据，并采集业务数据，将数据转存或分发到其他业务系统中。最后将事件表中该条记录转移到</a:t>
            </a:r>
            <a:r>
              <a:rPr lang="en-US" altLang="zh-CN" dirty="0" err="1"/>
              <a:t>hsb_trigger_events_log</a:t>
            </a:r>
            <a:r>
              <a:rPr lang="en-US" altLang="zh-CN" dirty="0"/>
              <a:t> </a:t>
            </a:r>
            <a:r>
              <a:rPr lang="zh-CN" altLang="en-US" dirty="0" smtClean="0">
                <a:solidFill>
                  <a:schemeClr val="tx1"/>
                </a:solidFill>
              </a:rPr>
              <a:t>历史记录表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详见</a:t>
            </a:r>
            <a:r>
              <a:rPr lang="en-US" altLang="zh-CN" dirty="0" smtClean="0">
                <a:solidFill>
                  <a:schemeClr val="tx1"/>
                </a:solidFill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hlinkClick r:id="rId3" action="ppaction://hlinkfile"/>
              </a:rPr>
              <a:t>出发事件表设计</a:t>
            </a:r>
            <a:r>
              <a:rPr lang="en-US" altLang="zh-CN" dirty="0" smtClean="0">
                <a:solidFill>
                  <a:schemeClr val="tx1"/>
                </a:solidFill>
                <a:hlinkClick r:id="rId3" action="ppaction://hlinkfile"/>
              </a:rPr>
              <a:t>.</a:t>
            </a:r>
            <a:r>
              <a:rPr lang="en-US" altLang="zh-CN" dirty="0" err="1" smtClean="0">
                <a:solidFill>
                  <a:schemeClr val="tx1"/>
                </a:solidFill>
                <a:hlinkClick r:id="rId3" action="ppaction://hlinkfile"/>
              </a:rPr>
              <a:t>docx</a:t>
            </a:r>
            <a:r>
              <a:rPr lang="en-US" altLang="zh-CN" dirty="0" smtClean="0">
                <a:solidFill>
                  <a:schemeClr val="tx1"/>
                </a:solidFill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</a:rPr>
              <a:t>文档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接入模式系统集成原理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业务系统主动将消息，采用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服务的请求应答模式的方式，推送消息数据到集成平台，集成平台再对消息进行解析，转存以及转发、分发给其他系统。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06</a:t>
            </a:r>
            <a:r>
              <a:rPr lang="en-US" altLang="zh-CN" b="1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HL7</a:t>
            </a:r>
            <a:r>
              <a:rPr lang="zh-CN" altLang="en-US" dirty="0">
                <a:solidFill>
                  <a:schemeClr val="tx1"/>
                </a:solidFill>
              </a:rPr>
              <a:t>接入模式系统集成</a:t>
            </a:r>
            <a:r>
              <a:rPr lang="zh-CN" altLang="en-US" dirty="0" smtClean="0">
                <a:solidFill>
                  <a:schemeClr val="tx1"/>
                </a:solidFill>
              </a:rPr>
              <a:t>原理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业务系统采用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r>
              <a:rPr lang="zh-CN" altLang="en-US" dirty="0" smtClean="0">
                <a:solidFill>
                  <a:schemeClr val="tx1"/>
                </a:solidFill>
              </a:rPr>
              <a:t>标准，定义统一数据交换的消息接口。并通过</a:t>
            </a:r>
            <a:r>
              <a:rPr lang="en-US" altLang="zh-CN" dirty="0" smtClean="0">
                <a:solidFill>
                  <a:schemeClr val="tx1"/>
                </a:solidFill>
              </a:rPr>
              <a:t>TCP/IP</a:t>
            </a:r>
            <a:r>
              <a:rPr lang="zh-CN" altLang="en-US" dirty="0" smtClean="0">
                <a:solidFill>
                  <a:schemeClr val="tx1"/>
                </a:solidFill>
              </a:rPr>
              <a:t>网络协议进行消息数据的交换，将符合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r>
              <a:rPr lang="zh-CN" altLang="en-US" dirty="0" smtClean="0">
                <a:solidFill>
                  <a:schemeClr val="tx1"/>
                </a:solidFill>
              </a:rPr>
              <a:t>标准的消息数据传输到集成平台，</a:t>
            </a:r>
            <a:r>
              <a:rPr lang="zh-CN" altLang="en-US" dirty="0">
                <a:solidFill>
                  <a:schemeClr val="tx1"/>
                </a:solidFill>
              </a:rPr>
              <a:t>集成平台再对消息进行解析，转存以及转发、分发给其他系统。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</a:t>
            </a:r>
            <a:r>
              <a:rPr lang="zh-CN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Rhapsody-IDE</a:t>
            </a:r>
            <a:r>
              <a:rPr lang="zh-CN" altLang="en-US" b="1" dirty="0" smtClean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1</a:t>
            </a:r>
            <a:r>
              <a:rPr lang="zh-CN" altLang="en-US" dirty="0" smtClean="0">
                <a:solidFill>
                  <a:schemeClr val="tx1"/>
                </a:solidFill>
              </a:rPr>
              <a:t>、打开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r>
              <a:rPr lang="zh-CN" altLang="en-US" dirty="0" smtClean="0">
                <a:solidFill>
                  <a:schemeClr val="tx1"/>
                </a:solidFill>
              </a:rPr>
              <a:t>安装包安装，并执行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2</a:t>
            </a:r>
            <a:r>
              <a:rPr lang="zh-CN" altLang="en-US" dirty="0" smtClean="0">
                <a:solidFill>
                  <a:schemeClr val="tx1"/>
                </a:solidFill>
              </a:rPr>
              <a:t>、登录前配置</a:t>
            </a:r>
            <a:r>
              <a:rPr lang="en-US" altLang="zh-CN" dirty="0" smtClean="0">
                <a:solidFill>
                  <a:schemeClr val="tx1"/>
                </a:solidFill>
              </a:rPr>
              <a:t>Rhapsody IDE Trust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8" y="1943150"/>
            <a:ext cx="4180952" cy="23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943150"/>
            <a:ext cx="4180952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</a:t>
            </a:r>
            <a:r>
              <a:rPr lang="zh-CN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Rhapsody-IDE</a:t>
            </a:r>
            <a:r>
              <a:rPr lang="zh-CN" altLang="en-US" b="1" dirty="0" smtClean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3</a:t>
            </a:r>
            <a:r>
              <a:rPr lang="zh-CN" altLang="en-US" dirty="0" smtClean="0">
                <a:solidFill>
                  <a:schemeClr val="tx1"/>
                </a:solidFill>
              </a:rPr>
              <a:t>、点击</a:t>
            </a:r>
            <a:r>
              <a:rPr lang="en-US" altLang="zh-CN" dirty="0" smtClean="0">
                <a:solidFill>
                  <a:schemeClr val="tx1"/>
                </a:solidFill>
              </a:rPr>
              <a:t>Add</a:t>
            </a:r>
            <a:r>
              <a:rPr lang="zh-CN" altLang="en-US" dirty="0" smtClean="0">
                <a:solidFill>
                  <a:schemeClr val="tx1"/>
                </a:solidFill>
              </a:rPr>
              <a:t>添加服务器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63638"/>
            <a:ext cx="5472608" cy="32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</a:t>
            </a:r>
            <a:r>
              <a:rPr lang="zh-CN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Rhapsody-IDE</a:t>
            </a:r>
            <a:r>
              <a:rPr lang="zh-CN" altLang="en-US" b="1" dirty="0" smtClean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4</a:t>
            </a:r>
            <a:r>
              <a:rPr lang="zh-CN" altLang="en-US" dirty="0" smtClean="0">
                <a:solidFill>
                  <a:schemeClr val="tx1"/>
                </a:solidFill>
              </a:rPr>
              <a:t>、添加服务器</a:t>
            </a:r>
            <a:r>
              <a:rPr lang="en-US" altLang="zh-CN" dirty="0" smtClean="0">
                <a:solidFill>
                  <a:schemeClr val="tx1"/>
                </a:solidFill>
              </a:rPr>
              <a:t>IP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192.1.3.41</a:t>
            </a:r>
            <a:r>
              <a:rPr lang="zh-CN" altLang="en-US" dirty="0" smtClean="0">
                <a:solidFill>
                  <a:schemeClr val="tx1"/>
                </a:solidFill>
              </a:rPr>
              <a:t>，并勾选</a:t>
            </a:r>
            <a:r>
              <a:rPr lang="en-US" altLang="zh-CN" dirty="0" smtClean="0">
                <a:solidFill>
                  <a:schemeClr val="tx1"/>
                </a:solidFill>
              </a:rPr>
              <a:t>Disable hostname validation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91630"/>
            <a:ext cx="63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</a:t>
            </a:r>
            <a:r>
              <a:rPr lang="zh-CN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Rhapsody-IDE</a:t>
            </a:r>
            <a:r>
              <a:rPr lang="zh-CN" altLang="en-US" b="1" dirty="0" smtClean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 smtClean="0">
                <a:solidFill>
                  <a:schemeClr val="tx1"/>
                </a:solidFill>
              </a:rPr>
              <a:t> 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5</a:t>
            </a:r>
            <a:r>
              <a:rPr lang="zh-CN" altLang="en-US" dirty="0" smtClean="0">
                <a:solidFill>
                  <a:schemeClr val="tx1"/>
                </a:solidFill>
              </a:rPr>
              <a:t>、添加</a:t>
            </a:r>
            <a:r>
              <a:rPr lang="en-US" altLang="zh-CN" dirty="0" smtClean="0">
                <a:solidFill>
                  <a:schemeClr val="tx1"/>
                </a:solidFill>
              </a:rPr>
              <a:t>Rhapsody Engine 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192.1.3.41</a:t>
            </a:r>
            <a:r>
              <a:rPr lang="zh-CN" altLang="en-US" dirty="0" smtClean="0">
                <a:solidFill>
                  <a:schemeClr val="tx1"/>
                </a:solidFill>
              </a:rPr>
              <a:t>，并输入用户名密码点击</a:t>
            </a:r>
            <a:r>
              <a:rPr lang="en-US" altLang="zh-CN" dirty="0" smtClean="0">
                <a:solidFill>
                  <a:schemeClr val="tx1"/>
                </a:solidFill>
              </a:rPr>
              <a:t>OK</a:t>
            </a:r>
            <a:r>
              <a:rPr lang="zh-CN" altLang="en-US" dirty="0" smtClean="0">
                <a:solidFill>
                  <a:schemeClr val="tx1"/>
                </a:solidFill>
              </a:rPr>
              <a:t>按钮登录</a:t>
            </a:r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23678"/>
            <a:ext cx="4180952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工具栏：项目保存、打开、项目的检出、提交、新增目录路由、增加连接及打开控制台等快捷功能。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410257"/>
            <a:ext cx="9149906" cy="3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菜单：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项目的文件、编辑、视图、通信点、路由以及其他工具。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630468"/>
            <a:ext cx="3744416" cy="35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目  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一、总线集成系统介绍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01. </a:t>
            </a:r>
            <a:r>
              <a:rPr lang="zh-CN" altLang="en-US" dirty="0" smtClean="0">
                <a:solidFill>
                  <a:schemeClr val="tx1"/>
                </a:solidFill>
              </a:rPr>
              <a:t>总线集成原理、</a:t>
            </a:r>
            <a:r>
              <a:rPr lang="zh-CN" altLang="en-US" dirty="0">
                <a:solidFill>
                  <a:schemeClr val="tx1"/>
                </a:solidFill>
              </a:rPr>
              <a:t>架构及部署路径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02. </a:t>
            </a:r>
            <a:r>
              <a:rPr lang="zh-CN" altLang="en-US" dirty="0" smtClean="0">
                <a:solidFill>
                  <a:schemeClr val="tx1"/>
                </a:solidFill>
              </a:rPr>
              <a:t>总线集成的系统及各系统集成模式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03. </a:t>
            </a:r>
            <a:r>
              <a:rPr lang="zh-CN" altLang="en-US" dirty="0" smtClean="0">
                <a:solidFill>
                  <a:schemeClr val="tx1"/>
                </a:solidFill>
              </a:rPr>
              <a:t>系统集成环境及各系统服务配置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04. DB</a:t>
            </a:r>
            <a:r>
              <a:rPr lang="zh-CN" altLang="en-US" dirty="0" smtClean="0">
                <a:solidFill>
                  <a:schemeClr val="tx1"/>
                </a:solidFill>
              </a:rPr>
              <a:t>集成原理（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05. WS</a:t>
            </a:r>
            <a:r>
              <a:rPr lang="zh-CN" altLang="en-US" dirty="0" smtClean="0">
                <a:solidFill>
                  <a:schemeClr val="tx1"/>
                </a:solidFill>
              </a:rPr>
              <a:t>其他系统集成原理（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06. HL7</a:t>
            </a:r>
            <a:r>
              <a:rPr lang="zh-CN" altLang="en-US" dirty="0" smtClean="0">
                <a:solidFill>
                  <a:schemeClr val="tx1"/>
                </a:solidFill>
              </a:rPr>
              <a:t>系统集成原理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帮助文档：按快捷键</a:t>
            </a:r>
            <a:r>
              <a:rPr lang="en-US" altLang="zh-CN" dirty="0" smtClean="0">
                <a:solidFill>
                  <a:schemeClr val="tx1"/>
                </a:solidFill>
              </a:rPr>
              <a:t>F1</a:t>
            </a:r>
            <a:r>
              <a:rPr lang="zh-CN" altLang="en-US" dirty="0" smtClean="0">
                <a:solidFill>
                  <a:schemeClr val="tx1"/>
                </a:solidFill>
              </a:rPr>
              <a:t>，换出帮助文档。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3" y="1542856"/>
            <a:ext cx="5016224" cy="35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工具栏、菜单及帮助文档使用介绍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帮助文档：搜索功能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87096"/>
            <a:ext cx="5895796" cy="34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工作区域介绍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203598"/>
            <a:ext cx="7416825" cy="39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04.</a:t>
            </a:r>
            <a:r>
              <a:rPr lang="zh-CN" altLang="en-US" dirty="0" smtClean="0">
                <a:solidFill>
                  <a:schemeClr val="tx1"/>
                </a:solidFill>
              </a:rPr>
              <a:t> 配置及元定义介绍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771550"/>
            <a:ext cx="2169840" cy="4325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750916"/>
            <a:ext cx="2172816" cy="43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通信点即为集成平台和外部系统交换数据的节点，可以是</a:t>
            </a:r>
            <a:r>
              <a:rPr lang="en-US" altLang="zh-CN" dirty="0" smtClean="0">
                <a:solidFill>
                  <a:schemeClr val="tx1"/>
                </a:solidFill>
              </a:rPr>
              <a:t>Database</a:t>
            </a:r>
            <a:r>
              <a:rPr lang="zh-CN" altLang="en-US" dirty="0" smtClean="0">
                <a:solidFill>
                  <a:schemeClr val="tx1"/>
                </a:solidFill>
              </a:rPr>
              <a:t>可以是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也可以是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，以及文件及其他网络协议（</a:t>
            </a:r>
            <a:r>
              <a:rPr lang="en-US" altLang="zh-CN" dirty="0" smtClean="0">
                <a:solidFill>
                  <a:schemeClr val="tx1"/>
                </a:solidFill>
              </a:rPr>
              <a:t>FTP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JMS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</a:rPr>
              <a:t>等）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邵逸夫医院现状：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75606"/>
            <a:ext cx="4342477" cy="3504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96" y="1282687"/>
            <a:ext cx="4335388" cy="34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1" y="1465576"/>
            <a:ext cx="3311136" cy="35990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352" y="1465576"/>
            <a:ext cx="3311136" cy="35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Database</a:t>
            </a:r>
            <a:r>
              <a:rPr lang="zh-CN" altLang="en-US" dirty="0" smtClean="0">
                <a:solidFill>
                  <a:schemeClr val="tx1"/>
                </a:solidFill>
              </a:rPr>
              <a:t>模式：刷新、循环方法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" y="1940553"/>
            <a:ext cx="4846144" cy="2797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484" y="1949600"/>
            <a:ext cx="4429238" cy="28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设置服务名及命名空间、使用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协议等信息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607" y="915566"/>
            <a:ext cx="4706857" cy="41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 </a:t>
            </a:r>
            <a:r>
              <a:rPr lang="en-US" altLang="zh-CN" dirty="0" err="1">
                <a:solidFill>
                  <a:schemeClr val="tx1"/>
                </a:solidFill>
              </a:rPr>
              <a:t>Webservice</a:t>
            </a:r>
            <a:r>
              <a:rPr lang="zh-CN" altLang="en-US" dirty="0">
                <a:solidFill>
                  <a:schemeClr val="tx1"/>
                </a:solidFill>
              </a:rPr>
              <a:t>模式（服务端）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7" y="1316667"/>
            <a:ext cx="415811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目  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二</a:t>
            </a:r>
            <a:r>
              <a:rPr lang="zh-CN" altLang="en-US" b="1" dirty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Rhapsody-IDE</a:t>
            </a:r>
            <a:r>
              <a:rPr lang="zh-CN" altLang="en-US" b="1" dirty="0" smtClean="0">
                <a:solidFill>
                  <a:schemeClr val="tx1"/>
                </a:solidFill>
              </a:rPr>
              <a:t>工具介绍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安装配置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02. </a:t>
            </a:r>
            <a:r>
              <a:rPr lang="zh-CN" altLang="en-US" dirty="0" smtClean="0">
                <a:solidFill>
                  <a:schemeClr val="tx1"/>
                </a:solidFill>
              </a:rPr>
              <a:t>工具、菜单及帮助文档使用介绍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03. </a:t>
            </a:r>
            <a:r>
              <a:rPr lang="zh-CN" altLang="en-US" dirty="0" smtClean="0">
                <a:solidFill>
                  <a:schemeClr val="tx1"/>
                </a:solidFill>
              </a:rPr>
              <a:t>工作区域介绍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04. </a:t>
            </a:r>
            <a:r>
              <a:rPr lang="zh-CN" altLang="en-US" dirty="0" smtClean="0">
                <a:solidFill>
                  <a:schemeClr val="tx1"/>
                </a:solidFill>
              </a:rPr>
              <a:t>配置及元定义介绍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05. </a:t>
            </a:r>
            <a:r>
              <a:rPr lang="zh-CN" altLang="en-US" dirty="0" smtClean="0">
                <a:solidFill>
                  <a:schemeClr val="tx1"/>
                </a:solidFill>
              </a:rPr>
              <a:t>通信点介绍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 smtClean="0">
                <a:solidFill>
                  <a:schemeClr val="tx1"/>
                </a:solidFill>
              </a:rPr>
              <a:t>06. </a:t>
            </a:r>
            <a:r>
              <a:rPr lang="zh-CN" altLang="en-US" dirty="0" smtClean="0">
                <a:solidFill>
                  <a:schemeClr val="tx1"/>
                </a:solidFill>
              </a:rPr>
              <a:t>路由及连接介绍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 smtClean="0">
                <a:solidFill>
                  <a:schemeClr val="tx1"/>
                </a:solidFill>
              </a:rPr>
              <a:t>07. </a:t>
            </a:r>
            <a:r>
              <a:rPr lang="zh-CN" altLang="en-US" dirty="0">
                <a:solidFill>
                  <a:schemeClr val="tx1"/>
                </a:solidFill>
              </a:rPr>
              <a:t>常用过滤器组件</a:t>
            </a:r>
            <a:r>
              <a:rPr lang="zh-CN" altLang="en-US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>
                <a:solidFill>
                  <a:schemeClr val="tx1"/>
                </a:solidFill>
              </a:rPr>
              <a:t>0</a:t>
            </a:r>
            <a:r>
              <a:rPr lang="en-US" altLang="en-US" dirty="0" smtClean="0">
                <a:solidFill>
                  <a:schemeClr val="tx1"/>
                </a:solidFill>
              </a:rPr>
              <a:t>8. </a:t>
            </a:r>
            <a:r>
              <a:rPr lang="zh-CN" altLang="en-US" dirty="0" smtClean="0">
                <a:solidFill>
                  <a:schemeClr val="tx1"/>
                </a:solidFill>
              </a:rPr>
              <a:t>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09. </a:t>
            </a:r>
            <a:r>
              <a:rPr lang="zh-CN" altLang="en-US" dirty="0" smtClean="0">
                <a:solidFill>
                  <a:schemeClr val="tx1"/>
                </a:solidFill>
              </a:rPr>
              <a:t>服务同步机制介绍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10. </a:t>
            </a:r>
            <a:r>
              <a:rPr lang="zh-CN" altLang="en-US" dirty="0" smtClean="0">
                <a:solidFill>
                  <a:schemeClr val="tx1"/>
                </a:solidFill>
              </a:rPr>
              <a:t>通信点、路由状态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11. </a:t>
            </a:r>
            <a:r>
              <a:rPr lang="zh-CN" altLang="en-US" dirty="0" smtClean="0">
                <a:solidFill>
                  <a:schemeClr val="tx1"/>
                </a:solidFill>
              </a:rPr>
              <a:t>全局变量定义介绍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模式（服务端） 添加入参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52" y="1339669"/>
            <a:ext cx="3702323" cy="3681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339669"/>
            <a:ext cx="3702324" cy="36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模式（服务端） 添加返回值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75606"/>
            <a:ext cx="3744416" cy="3723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067" y="1807189"/>
            <a:ext cx="4203069" cy="26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0" y="1203598"/>
            <a:ext cx="3512392" cy="38178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017" y="1203598"/>
            <a:ext cx="3512391" cy="38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3" y="1339488"/>
            <a:ext cx="4183017" cy="36819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96" y="1339488"/>
            <a:ext cx="4068376" cy="36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7240"/>
            <a:ext cx="6336704" cy="38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通信点介绍 </a:t>
            </a:r>
            <a:r>
              <a:rPr lang="en-US" altLang="zh-CN" dirty="0" smtClean="0">
                <a:solidFill>
                  <a:schemeClr val="tx1"/>
                </a:solidFill>
              </a:rPr>
              <a:t>TCP</a:t>
            </a:r>
            <a:r>
              <a:rPr lang="zh-CN" altLang="en-US" dirty="0" smtClean="0">
                <a:solidFill>
                  <a:schemeClr val="tx1"/>
                </a:solidFill>
              </a:rPr>
              <a:t>模式（客户端、服务端）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2" y="1273472"/>
            <a:ext cx="3441086" cy="37403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74" y="1275606"/>
            <a:ext cx="3441086" cy="37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06.</a:t>
            </a:r>
            <a:r>
              <a:rPr lang="zh-CN" altLang="en-US" dirty="0" smtClean="0">
                <a:solidFill>
                  <a:schemeClr val="tx1"/>
                </a:solidFill>
              </a:rPr>
              <a:t> 路由及连接介绍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路由：是集成平台项目中用于设置流程及组件的集合通道。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连接：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普通连接：用于各路由间的连接、路由分发、路径选择等。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条件连接：带有过滤条件的连接，可设置通过连接的条件。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路由图标：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连接图标：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带条件的连接：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978801"/>
            <a:ext cx="336036" cy="288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24" y="3625359"/>
            <a:ext cx="251428" cy="2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524" y="3928828"/>
            <a:ext cx="4380952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空节点：</a:t>
            </a:r>
            <a:r>
              <a:rPr lang="en-US" altLang="zh-CN" dirty="0" smtClean="0">
                <a:solidFill>
                  <a:schemeClr val="tx1"/>
                </a:solidFill>
              </a:rPr>
              <a:t>			   HL7</a:t>
            </a:r>
            <a:r>
              <a:rPr lang="zh-CN" altLang="en-US" dirty="0" smtClean="0">
                <a:solidFill>
                  <a:schemeClr val="tx1"/>
                </a:solidFill>
              </a:rPr>
              <a:t>校验器：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数据库访问器：</a:t>
            </a:r>
            <a:r>
              <a:rPr lang="en-US" altLang="zh-CN" dirty="0" smtClean="0">
                <a:solidFill>
                  <a:schemeClr val="tx1"/>
                </a:solidFill>
              </a:rPr>
              <a:t>		    </a:t>
            </a:r>
            <a:r>
              <a:rPr lang="zh-CN" altLang="en-US" dirty="0" smtClean="0">
                <a:solidFill>
                  <a:schemeClr val="tx1"/>
                </a:solidFill>
              </a:rPr>
              <a:t>数据库操作：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JavaScript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			    </a:t>
            </a:r>
            <a:r>
              <a:rPr lang="zh-CN" altLang="en-US" dirty="0" smtClean="0">
                <a:solidFill>
                  <a:schemeClr val="tx1"/>
                </a:solidFill>
              </a:rPr>
              <a:t>映射转换：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属性设置器：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92" y="1474098"/>
            <a:ext cx="1100000" cy="2514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56" y="1486670"/>
            <a:ext cx="1728572" cy="251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05" y="2078085"/>
            <a:ext cx="1801905" cy="27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628" y="2072869"/>
            <a:ext cx="1278096" cy="282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728" y="2680276"/>
            <a:ext cx="974285" cy="2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947" y="2643758"/>
            <a:ext cx="754285" cy="314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7055" y="3240604"/>
            <a:ext cx="1602857" cy="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HL7</a:t>
            </a:r>
            <a:r>
              <a:rPr lang="zh-CN" altLang="en-US" dirty="0" smtClean="0">
                <a:solidFill>
                  <a:schemeClr val="tx1"/>
                </a:solidFill>
              </a:rPr>
              <a:t>校验器：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r>
              <a:rPr lang="zh-CN" altLang="en-US" dirty="0" smtClean="0">
                <a:solidFill>
                  <a:schemeClr val="tx1"/>
                </a:solidFill>
              </a:rPr>
              <a:t>消息的校验文件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用</a:t>
            </a:r>
            <a:r>
              <a:rPr lang="en-US" altLang="zh-CN" dirty="0" smtClean="0">
                <a:solidFill>
                  <a:schemeClr val="tx1"/>
                </a:solidFill>
              </a:rPr>
              <a:t>HL7v2.6.s3d</a:t>
            </a:r>
            <a:r>
              <a:rPr lang="zh-CN" altLang="en-US" dirty="0" smtClean="0">
                <a:solidFill>
                  <a:schemeClr val="tx1"/>
                </a:solidFill>
              </a:rPr>
              <a:t>文件进行校验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55" y="1496847"/>
            <a:ext cx="1728572" cy="2514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923678"/>
            <a:ext cx="4857143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数据库访问器：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数据库查询操作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Configuration File</a:t>
            </a:r>
            <a:r>
              <a:rPr lang="zh-CN" altLang="en-US" dirty="0" smtClean="0">
                <a:solidFill>
                  <a:schemeClr val="tx1"/>
                </a:solidFill>
              </a:rPr>
              <a:t>查询语句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r>
              <a:rPr lang="zh-CN" altLang="en-US" dirty="0" smtClean="0">
                <a:solidFill>
                  <a:schemeClr val="tx1"/>
                </a:solidFill>
              </a:rPr>
              <a:t>输入参数规则文件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1630"/>
            <a:ext cx="1801905" cy="27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67" y="843558"/>
            <a:ext cx="4124645" cy="39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目  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三</a:t>
            </a:r>
            <a:r>
              <a:rPr lang="zh-CN" altLang="en-US" b="1" dirty="0" smtClean="0">
                <a:solidFill>
                  <a:schemeClr val="tx1"/>
                </a:solidFill>
              </a:rPr>
              <a:t>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</a:t>
            </a:r>
            <a:r>
              <a:rPr lang="zh-CN" altLang="en-US" b="1" dirty="0" smtClean="0">
                <a:solidFill>
                  <a:schemeClr val="tx1"/>
                </a:solidFill>
              </a:rPr>
              <a:t>控制台介绍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控制台</a:t>
            </a:r>
            <a:r>
              <a:rPr lang="zh-CN" altLang="en-US" dirty="0">
                <a:solidFill>
                  <a:schemeClr val="tx1"/>
                </a:solidFill>
              </a:rPr>
              <a:t>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02. </a:t>
            </a:r>
            <a:r>
              <a:rPr lang="zh-CN" altLang="en-US" dirty="0" smtClean="0">
                <a:solidFill>
                  <a:schemeClr val="tx1"/>
                </a:solidFill>
              </a:rPr>
              <a:t>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03. </a:t>
            </a:r>
            <a:r>
              <a:rPr lang="zh-CN" altLang="en-US" dirty="0" smtClean="0">
                <a:solidFill>
                  <a:schemeClr val="tx1"/>
                </a:solidFill>
              </a:rPr>
              <a:t>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04. </a:t>
            </a:r>
            <a:r>
              <a:rPr lang="zh-CN" altLang="en-US" dirty="0" smtClean="0">
                <a:solidFill>
                  <a:schemeClr val="tx1"/>
                </a:solidFill>
              </a:rPr>
              <a:t>监控器介绍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05. </a:t>
            </a:r>
            <a:r>
              <a:rPr lang="zh-CN" altLang="en-US" dirty="0" smtClean="0">
                <a:solidFill>
                  <a:schemeClr val="tx1"/>
                </a:solidFill>
              </a:rPr>
              <a:t>错误队列介绍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 smtClean="0">
                <a:solidFill>
                  <a:schemeClr val="tx1"/>
                </a:solidFill>
              </a:rPr>
              <a:t>06. </a:t>
            </a:r>
            <a:r>
              <a:rPr lang="zh-CN" altLang="en-US" dirty="0" smtClean="0">
                <a:solidFill>
                  <a:schemeClr val="tx1"/>
                </a:solidFill>
              </a:rPr>
              <a:t>搜索器介绍（输入、输出）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 smtClean="0">
                <a:solidFill>
                  <a:schemeClr val="tx1"/>
                </a:solidFill>
              </a:rPr>
              <a:t>07. </a:t>
            </a:r>
            <a:r>
              <a:rPr lang="zh-CN" altLang="en-US" dirty="0" smtClean="0">
                <a:solidFill>
                  <a:schemeClr val="tx1"/>
                </a:solidFill>
              </a:rPr>
              <a:t>日志、备份管理介绍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en-US" b="1" dirty="0" smtClean="0">
                <a:solidFill>
                  <a:schemeClr val="tx1"/>
                </a:solidFill>
              </a:rPr>
              <a:t> 	</a:t>
            </a:r>
            <a:r>
              <a:rPr lang="en-US" altLang="en-US" dirty="0" smtClean="0">
                <a:solidFill>
                  <a:schemeClr val="tx1"/>
                </a:solidFill>
              </a:rPr>
              <a:t>08. </a:t>
            </a:r>
            <a:r>
              <a:rPr lang="zh-CN" altLang="en-US" dirty="0" smtClean="0">
                <a:solidFill>
                  <a:schemeClr val="tx1"/>
                </a:solidFill>
              </a:rPr>
              <a:t>线程及系统日志介绍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数据库访问器：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Configuration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File</a:t>
            </a:r>
            <a:r>
              <a:rPr lang="zh-CN" altLang="en-US" dirty="0" smtClean="0">
                <a:solidFill>
                  <a:schemeClr val="tx1"/>
                </a:solidFill>
              </a:rPr>
              <a:t>查询语句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79662"/>
            <a:ext cx="1801905" cy="27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136" y="1167801"/>
            <a:ext cx="5832648" cy="39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数据库操作：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Configuration File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语句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zh-CN" altLang="en-US" dirty="0">
                <a:solidFill>
                  <a:schemeClr val="tx1"/>
                </a:solidFill>
              </a:rPr>
              <a:t>定义</a:t>
            </a:r>
            <a:r>
              <a:rPr lang="en-US" altLang="zh-CN" dirty="0">
                <a:solidFill>
                  <a:schemeClr val="tx1"/>
                </a:solidFill>
              </a:rPr>
              <a:t>Definition</a:t>
            </a:r>
            <a:r>
              <a:rPr lang="zh-CN" altLang="en-US" dirty="0">
                <a:solidFill>
                  <a:schemeClr val="tx1"/>
                </a:solidFill>
              </a:rPr>
              <a:t>输入参数规则文件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18" y="1479534"/>
            <a:ext cx="1278096" cy="282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5011"/>
            <a:ext cx="4320480" cy="41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数据库操作：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Configuration File</a:t>
            </a:r>
            <a:r>
              <a:rPr lang="zh-CN" altLang="en-US" dirty="0" smtClean="0">
                <a:solidFill>
                  <a:schemeClr val="tx1"/>
                </a:solidFill>
              </a:rPr>
              <a:t>操作语句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18" y="1479534"/>
            <a:ext cx="1278096" cy="28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447370"/>
            <a:ext cx="6303268" cy="25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JavaScript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JavaScript</a:t>
            </a:r>
            <a:r>
              <a:rPr lang="zh-CN" altLang="en-US" dirty="0" smtClean="0">
                <a:solidFill>
                  <a:schemeClr val="tx1"/>
                </a:solidFill>
              </a:rPr>
              <a:t>标准</a:t>
            </a:r>
            <a:r>
              <a:rPr lang="en-US" altLang="zh-CN" dirty="0" smtClean="0">
                <a:solidFill>
                  <a:schemeClr val="tx1"/>
                </a:solidFill>
              </a:rPr>
              <a:t>E4X</a:t>
            </a:r>
            <a:r>
              <a:rPr lang="zh-CN" altLang="en-US" dirty="0" smtClean="0">
                <a:solidFill>
                  <a:schemeClr val="tx1"/>
                </a:solidFill>
              </a:rPr>
              <a:t>语法来操纵数据更改数据及</a:t>
            </a:r>
            <a:r>
              <a:rPr lang="en-US" altLang="zh-CN" dirty="0" err="1" smtClean="0">
                <a:solidFill>
                  <a:schemeClr val="tx1"/>
                </a:solidFill>
              </a:rPr>
              <a:t>propertes</a:t>
            </a:r>
            <a:r>
              <a:rPr lang="zh-CN" altLang="en-US" dirty="0" smtClean="0">
                <a:solidFill>
                  <a:schemeClr val="tx1"/>
                </a:solidFill>
              </a:rPr>
              <a:t>内容。</a:t>
            </a: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622"/>
            <a:ext cx="1071714" cy="2880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553024"/>
            <a:ext cx="6295238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映射转换：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消息数据格式转换器，用于将一种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格式的数据，转换成另一种格式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如：</a:t>
            </a:r>
            <a:r>
              <a:rPr lang="en-US" altLang="zh-CN" dirty="0" smtClean="0">
                <a:solidFill>
                  <a:schemeClr val="tx1"/>
                </a:solidFill>
              </a:rPr>
              <a:t>XML</a:t>
            </a:r>
            <a:r>
              <a:rPr lang="zh-CN" altLang="en-US" dirty="0" smtClean="0">
                <a:solidFill>
                  <a:schemeClr val="tx1"/>
                </a:solidFill>
              </a:rPr>
              <a:t>转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40404"/>
            <a:ext cx="754285" cy="314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1590"/>
            <a:ext cx="3888432" cy="37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常用过滤器组件介绍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映射转换：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XML</a:t>
            </a:r>
            <a:r>
              <a:rPr lang="zh-CN" altLang="en-US" dirty="0" smtClean="0">
                <a:solidFill>
                  <a:schemeClr val="tx1"/>
                </a:solidFill>
              </a:rPr>
              <a:t>转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40404"/>
            <a:ext cx="754285" cy="3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12" y="1693938"/>
            <a:ext cx="6408712" cy="3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</a:t>
            </a:r>
            <a:r>
              <a:rPr lang="zh-CN" altLang="en-US" dirty="0">
                <a:solidFill>
                  <a:schemeClr val="tx1"/>
                </a:solidFill>
              </a:rPr>
              <a:t>菜单→</a:t>
            </a:r>
            <a:r>
              <a:rPr lang="en-US" altLang="zh-CN" dirty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</a:t>
            </a:r>
            <a:r>
              <a:rPr lang="zh-CN" altLang="en-US" dirty="0">
                <a:solidFill>
                  <a:schemeClr val="tx1"/>
                </a:solidFill>
              </a:rPr>
              <a:t>菜单→</a:t>
            </a:r>
            <a:r>
              <a:rPr lang="en-US" altLang="zh-CN" dirty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 descr="E:\Documents\Tencent Files\15920007\Image\C2C\Image1\NA622)]9)BT90HJWY{J}K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45" y="1800444"/>
            <a:ext cx="2595775" cy="32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05" y="1793400"/>
            <a:ext cx="3971235" cy="32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文件管理：</a:t>
            </a:r>
            <a:r>
              <a:rPr lang="zh-CN" altLang="en-US" dirty="0">
                <a:solidFill>
                  <a:schemeClr val="tx1"/>
                </a:solidFill>
              </a:rPr>
              <a:t>菜单→</a:t>
            </a:r>
            <a:r>
              <a:rPr lang="en-US" altLang="zh-CN" dirty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File Manager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E:\Documents\Tencent Files\15920007\Image\C2C\Image1\H8[25{TO28YGH1%C29NR3W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87953"/>
            <a:ext cx="2198928" cy="32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007" y="2051174"/>
            <a:ext cx="5971489" cy="25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Object 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5" y="1794459"/>
            <a:ext cx="2081825" cy="3246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956157"/>
            <a:ext cx="6497085" cy="28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</a:rPr>
              <a:t>目  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各通信点、路由是否正常（应用状态）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02.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错误队列是否存在错误（应用状态）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03.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线程池运行是否正常（软件资源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04. 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r>
              <a:rPr lang="zh-CN" altLang="en-US" dirty="0">
                <a:solidFill>
                  <a:schemeClr val="tx1"/>
                </a:solidFill>
              </a:rPr>
              <a:t>运行情况检查（物理资源、日志审计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05.</a:t>
            </a:r>
            <a:r>
              <a:rPr lang="zh-CN" altLang="en-US" dirty="0">
                <a:solidFill>
                  <a:schemeClr val="tx1"/>
                </a:solidFill>
              </a:rPr>
              <a:t>数据日统计评估（数据完整性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用户管理：菜单→</a:t>
            </a:r>
            <a:r>
              <a:rPr lang="en-US" altLang="zh-CN" dirty="0" smtClean="0">
                <a:solidFill>
                  <a:schemeClr val="tx1"/>
                </a:solidFill>
              </a:rPr>
              <a:t>view</a:t>
            </a:r>
            <a:r>
              <a:rPr lang="zh-CN" altLang="en-US" dirty="0" smtClean="0">
                <a:solidFill>
                  <a:schemeClr val="tx1"/>
                </a:solidFill>
              </a:rPr>
              <a:t>→</a:t>
            </a:r>
            <a:r>
              <a:rPr lang="en-US" altLang="zh-CN" dirty="0" smtClean="0">
                <a:solidFill>
                  <a:schemeClr val="tx1"/>
                </a:solidFill>
              </a:rPr>
              <a:t>User Manager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用于添加删除或更改用户权限及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密码等操作。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237" y="1773740"/>
            <a:ext cx="3971235" cy="32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文件管理</a:t>
            </a:r>
            <a:r>
              <a:rPr lang="zh-CN" altLang="en-US" dirty="0">
                <a:solidFill>
                  <a:schemeClr val="tx1"/>
                </a:solidFill>
              </a:rPr>
              <a:t>：菜单→</a:t>
            </a:r>
            <a:r>
              <a:rPr lang="en-US" altLang="zh-CN" dirty="0">
                <a:solidFill>
                  <a:schemeClr val="tx1"/>
                </a:solidFill>
              </a:rPr>
              <a:t>view</a:t>
            </a:r>
            <a:r>
              <a:rPr lang="zh-CN" altLang="en-US" dirty="0">
                <a:solidFill>
                  <a:schemeClr val="tx1"/>
                </a:solidFill>
              </a:rPr>
              <a:t>→</a:t>
            </a:r>
            <a:r>
              <a:rPr lang="en-US" altLang="zh-CN" dirty="0">
                <a:solidFill>
                  <a:schemeClr val="tx1"/>
                </a:solidFill>
              </a:rPr>
              <a:t>File Manager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文件管理</a:t>
            </a:r>
            <a:r>
              <a:rPr lang="zh-CN" altLang="en-US" dirty="0">
                <a:solidFill>
                  <a:schemeClr val="tx1"/>
                </a:solidFill>
              </a:rPr>
              <a:t>系统，用于管理项目中用到的</a:t>
            </a:r>
            <a:r>
              <a:rPr lang="en-US" altLang="zh-CN" dirty="0">
                <a:solidFill>
                  <a:schemeClr val="tx1"/>
                </a:solidFill>
              </a:rPr>
              <a:t>XSD</a:t>
            </a:r>
            <a:r>
              <a:rPr lang="zh-CN" altLang="en-US" dirty="0">
                <a:solidFill>
                  <a:schemeClr val="tx1"/>
                </a:solidFill>
              </a:rPr>
              <a:t>文件及</a:t>
            </a:r>
            <a:r>
              <a:rPr lang="en-US" altLang="zh-CN" dirty="0">
                <a:solidFill>
                  <a:schemeClr val="tx1"/>
                </a:solidFill>
              </a:rPr>
              <a:t>MDF</a:t>
            </a:r>
            <a:r>
              <a:rPr lang="zh-CN" altLang="en-US" dirty="0">
                <a:solidFill>
                  <a:schemeClr val="tx1"/>
                </a:solidFill>
              </a:rPr>
              <a:t>文件。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5028"/>
            <a:ext cx="6127606" cy="27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全局管理介绍（用户管理、文件管理、路由及通信点管理）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路由</a:t>
            </a:r>
            <a:r>
              <a:rPr lang="zh-CN" altLang="en-US" dirty="0">
                <a:solidFill>
                  <a:schemeClr val="tx1"/>
                </a:solidFill>
              </a:rPr>
              <a:t>及通信点管理：菜单→</a:t>
            </a:r>
            <a:r>
              <a:rPr lang="en-US" altLang="zh-CN" dirty="0">
                <a:solidFill>
                  <a:schemeClr val="tx1"/>
                </a:solidFill>
              </a:rPr>
              <a:t>view</a:t>
            </a:r>
            <a:r>
              <a:rPr lang="zh-CN" altLang="en-US" dirty="0">
                <a:solidFill>
                  <a:schemeClr val="tx1"/>
                </a:solidFill>
              </a:rPr>
              <a:t>→</a:t>
            </a:r>
            <a:r>
              <a:rPr lang="en-US" altLang="zh-CN" dirty="0">
                <a:solidFill>
                  <a:schemeClr val="tx1"/>
                </a:solidFill>
              </a:rPr>
              <a:t>Object </a:t>
            </a:r>
            <a:r>
              <a:rPr lang="en-US" altLang="zh-CN" dirty="0" smtClean="0">
                <a:solidFill>
                  <a:schemeClr val="tx1"/>
                </a:solidFill>
              </a:rPr>
              <a:t>Browser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路由及通信点管理用于查看所有项目应用到的路由及通信点，并可以跟踪检查其运行状态、是否处于锁定等状态。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17343"/>
            <a:ext cx="6851020" cy="26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09.</a:t>
            </a:r>
            <a:r>
              <a:rPr lang="zh-CN" altLang="en-US" dirty="0" smtClean="0">
                <a:solidFill>
                  <a:schemeClr val="tx1"/>
                </a:solidFill>
              </a:rPr>
              <a:t> 服务同步机制介绍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Check Out</a:t>
            </a:r>
            <a:r>
              <a:rPr lang="zh-CN" altLang="en-US" dirty="0" smtClean="0">
                <a:solidFill>
                  <a:schemeClr val="tx1"/>
                </a:solidFill>
              </a:rPr>
              <a:t>：检出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修改锁定路由或通信点，独占模式，其他人员无法编辑访问。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Check In</a:t>
            </a:r>
            <a:r>
              <a:rPr lang="zh-CN" altLang="en-US" dirty="0" smtClean="0">
                <a:solidFill>
                  <a:schemeClr val="tx1"/>
                </a:solidFill>
              </a:rPr>
              <a:t>：提交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将修改过的路由或通信点提交到服务器，已应用修改设置。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Undo Check Out</a:t>
            </a:r>
            <a:r>
              <a:rPr lang="zh-CN" altLang="en-US" dirty="0" smtClean="0">
                <a:solidFill>
                  <a:schemeClr val="tx1"/>
                </a:solidFill>
              </a:rPr>
              <a:t>：回滚检出内容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取消修改内容回滚到修改前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不提交修改。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491630"/>
            <a:ext cx="303809" cy="240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715766"/>
            <a:ext cx="261905" cy="2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3939902"/>
            <a:ext cx="27619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10.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通信点、路由状态及操作介绍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stoped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停止状态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stoped</a:t>
            </a:r>
            <a:r>
              <a:rPr lang="en-US" altLang="zh-CN" dirty="0" smtClean="0">
                <a:solidFill>
                  <a:schemeClr val="tx1"/>
                </a:solidFill>
              </a:rPr>
              <a:t> in Error </a:t>
            </a:r>
            <a:r>
              <a:rPr lang="zh-CN" altLang="en-US" dirty="0" smtClean="0">
                <a:solidFill>
                  <a:schemeClr val="tx1"/>
                </a:solidFill>
              </a:rPr>
              <a:t>因错停止状态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running </a:t>
            </a:r>
            <a:r>
              <a:rPr lang="zh-CN" altLang="en-US" dirty="0" smtClean="0">
                <a:solidFill>
                  <a:schemeClr val="tx1"/>
                </a:solidFill>
              </a:rPr>
              <a:t>运行状态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操作：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启动：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停止：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939902"/>
            <a:ext cx="523809" cy="2409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510" y="4227934"/>
            <a:ext cx="492381" cy="2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11. </a:t>
            </a:r>
            <a:r>
              <a:rPr lang="zh-CN" altLang="en-US" dirty="0" smtClean="0">
                <a:solidFill>
                  <a:schemeClr val="tx1"/>
                </a:solidFill>
              </a:rPr>
              <a:t>全局变量</a:t>
            </a:r>
            <a:r>
              <a:rPr lang="zh-CN" altLang="en-US" dirty="0">
                <a:solidFill>
                  <a:schemeClr val="tx1"/>
                </a:solidFill>
              </a:rPr>
              <a:t>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Rhapsody Variables Manager</a:t>
            </a:r>
            <a:r>
              <a:rPr lang="zh-CN" altLang="en-US" dirty="0" smtClean="0">
                <a:solidFill>
                  <a:schemeClr val="tx1"/>
                </a:solidFill>
              </a:rPr>
              <a:t>：环境变量管理器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Lookup Tables</a:t>
            </a:r>
            <a:r>
              <a:rPr lang="zh-CN" altLang="en-US" dirty="0" smtClean="0">
                <a:solidFill>
                  <a:schemeClr val="tx1"/>
                </a:solidFill>
              </a:rPr>
              <a:t>：符合字典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Properties</a:t>
            </a:r>
            <a:r>
              <a:rPr lang="zh-CN" altLang="en-US" dirty="0" smtClean="0">
                <a:solidFill>
                  <a:schemeClr val="tx1"/>
                </a:solidFill>
              </a:rPr>
              <a:t>：动态变量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11. </a:t>
            </a:r>
            <a:r>
              <a:rPr lang="zh-CN" altLang="en-US" dirty="0" smtClean="0">
                <a:solidFill>
                  <a:schemeClr val="tx1"/>
                </a:solidFill>
              </a:rPr>
              <a:t>全局变量</a:t>
            </a:r>
            <a:r>
              <a:rPr lang="zh-CN" altLang="en-US" dirty="0">
                <a:solidFill>
                  <a:schemeClr val="tx1"/>
                </a:solidFill>
              </a:rPr>
              <a:t>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Rhapsody Variables Manager</a:t>
            </a:r>
            <a:r>
              <a:rPr lang="zh-CN" altLang="en-US" dirty="0" smtClean="0">
                <a:solidFill>
                  <a:schemeClr val="tx1"/>
                </a:solidFill>
              </a:rPr>
              <a:t>：环境变量管理器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67" y="1917613"/>
            <a:ext cx="5082852" cy="31186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2" y="1815440"/>
            <a:ext cx="2081032" cy="327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11. </a:t>
            </a:r>
            <a:r>
              <a:rPr lang="zh-CN" altLang="en-US" dirty="0" smtClean="0">
                <a:solidFill>
                  <a:schemeClr val="tx1"/>
                </a:solidFill>
              </a:rPr>
              <a:t>全局变量</a:t>
            </a:r>
            <a:r>
              <a:rPr lang="zh-CN" altLang="en-US" dirty="0">
                <a:solidFill>
                  <a:schemeClr val="tx1"/>
                </a:solidFill>
              </a:rPr>
              <a:t>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Lookup Tables</a:t>
            </a:r>
            <a:r>
              <a:rPr lang="zh-CN" altLang="en-US" dirty="0" smtClean="0">
                <a:solidFill>
                  <a:schemeClr val="tx1"/>
                </a:solidFill>
              </a:rPr>
              <a:t>：符合字典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8" y="1851670"/>
            <a:ext cx="2023365" cy="3207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872" y="1996061"/>
            <a:ext cx="6646241" cy="22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二、</a:t>
            </a:r>
            <a:r>
              <a:rPr lang="en-US" altLang="zh-CN" b="1" dirty="0">
                <a:solidFill>
                  <a:schemeClr val="tx1"/>
                </a:solidFill>
              </a:rPr>
              <a:t>Rhapsody-IDE</a:t>
            </a:r>
            <a:r>
              <a:rPr lang="zh-CN" altLang="en-US" b="1" dirty="0">
                <a:solidFill>
                  <a:schemeClr val="tx1"/>
                </a:solidFill>
              </a:rPr>
              <a:t>工具</a:t>
            </a:r>
            <a:r>
              <a:rPr lang="zh-CN" altLang="en-US" b="1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11. </a:t>
            </a:r>
            <a:r>
              <a:rPr lang="zh-CN" altLang="en-US" dirty="0" smtClean="0">
                <a:solidFill>
                  <a:schemeClr val="tx1"/>
                </a:solidFill>
              </a:rPr>
              <a:t>全局变量</a:t>
            </a:r>
            <a:r>
              <a:rPr lang="zh-CN" altLang="en-US" dirty="0">
                <a:solidFill>
                  <a:schemeClr val="tx1"/>
                </a:solidFill>
              </a:rPr>
              <a:t>定义介绍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Properties</a:t>
            </a:r>
            <a:r>
              <a:rPr lang="zh-CN" altLang="en-US" dirty="0" smtClean="0">
                <a:solidFill>
                  <a:schemeClr val="tx1"/>
                </a:solidFill>
              </a:rPr>
              <a:t>：动态变量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95686"/>
            <a:ext cx="6142857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控制台</a:t>
            </a:r>
            <a:r>
              <a:rPr lang="zh-CN" altLang="en-US" dirty="0">
                <a:solidFill>
                  <a:schemeClr val="tx1"/>
                </a:solidFill>
              </a:rPr>
              <a:t>使用介绍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控制台是</a:t>
            </a:r>
            <a:r>
              <a:rPr lang="en-US" altLang="zh-CN" dirty="0" smtClean="0">
                <a:solidFill>
                  <a:schemeClr val="tx1"/>
                </a:solidFill>
              </a:rPr>
              <a:t>Rhapsody</a:t>
            </a:r>
            <a:r>
              <a:rPr lang="zh-CN" altLang="en-US" dirty="0" smtClean="0">
                <a:solidFill>
                  <a:schemeClr val="tx1"/>
                </a:solidFill>
              </a:rPr>
              <a:t>的客户端界面，用于跟踪消息，监控平台。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进入控制台：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</a:rPr>
              <a:t>登录：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738" y="1722690"/>
            <a:ext cx="2314286" cy="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86" y="2505142"/>
            <a:ext cx="5790476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>
                <a:solidFill>
                  <a:schemeClr val="tx1"/>
                </a:solidFill>
              </a:rPr>
              <a:t>总线</a:t>
            </a:r>
            <a:r>
              <a:rPr lang="zh-CN" altLang="en-US" dirty="0" smtClean="0">
                <a:solidFill>
                  <a:schemeClr val="tx1"/>
                </a:solidFill>
              </a:rPr>
              <a:t>集成架构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052307"/>
              </p:ext>
            </p:extLst>
          </p:nvPr>
        </p:nvGraphicFramePr>
        <p:xfrm>
          <a:off x="683568" y="1242528"/>
          <a:ext cx="6336704" cy="377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Visio" r:id="rId5" imgW="8563064" imgH="5076911" progId="Visio.Drawing.15">
                  <p:embed/>
                </p:oleObj>
              </mc:Choice>
              <mc:Fallback>
                <p:oleObj name="Visio" r:id="rId5" imgW="8563064" imgH="507691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42528"/>
                        <a:ext cx="6336704" cy="3778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Engine Monitor</a:t>
            </a:r>
            <a:r>
              <a:rPr lang="zh-CN" altLang="en-US" dirty="0" smtClean="0">
                <a:solidFill>
                  <a:schemeClr val="tx1"/>
                </a:solidFill>
              </a:rPr>
              <a:t>：监控引擎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Communication Points</a:t>
            </a:r>
            <a:r>
              <a:rPr lang="zh-CN" altLang="en-US" dirty="0" smtClean="0">
                <a:solidFill>
                  <a:schemeClr val="tx1"/>
                </a:solidFill>
              </a:rPr>
              <a:t>：通信点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Routes</a:t>
            </a:r>
            <a:r>
              <a:rPr lang="zh-CN" altLang="en-US" dirty="0" smtClean="0">
                <a:solidFill>
                  <a:schemeClr val="tx1"/>
                </a:solidFill>
              </a:rPr>
              <a:t>：路由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Web Services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err="1" smtClean="0">
                <a:solidFill>
                  <a:schemeClr val="tx1"/>
                </a:solidFill>
              </a:rPr>
              <a:t>webservice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System Monitor</a:t>
            </a:r>
            <a:r>
              <a:rPr lang="zh-CN" altLang="en-US" dirty="0" smtClean="0">
                <a:solidFill>
                  <a:schemeClr val="tx1"/>
                </a:solidFill>
              </a:rPr>
              <a:t>：系统监控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</a:rPr>
              <a:t>Error Queue</a:t>
            </a:r>
            <a:r>
              <a:rPr lang="zh-CN" altLang="en-US" dirty="0" smtClean="0">
                <a:solidFill>
                  <a:schemeClr val="tx1"/>
                </a:solidFill>
              </a:rPr>
              <a:t>：错误队列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427734"/>
            <a:ext cx="1780952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三、</a:t>
            </a:r>
            <a:r>
              <a:rPr lang="en-US" altLang="zh-CN" b="1" dirty="0" smtClean="0">
                <a:solidFill>
                  <a:schemeClr val="tx1"/>
                </a:solidFill>
              </a:rPr>
              <a:t>Rhapsody-</a:t>
            </a:r>
            <a:r>
              <a:rPr lang="zh-CN" altLang="en-US" b="1" dirty="0" smtClean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Find Messages </a:t>
            </a:r>
            <a:r>
              <a:rPr lang="zh-CN" altLang="en-US" dirty="0" smtClean="0">
                <a:solidFill>
                  <a:schemeClr val="tx1"/>
                </a:solidFill>
              </a:rPr>
              <a:t>消息查找菜单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 Input Search </a:t>
            </a:r>
            <a:r>
              <a:rPr lang="zh-CN" altLang="en-US" dirty="0" smtClean="0">
                <a:solidFill>
                  <a:schemeClr val="tx1"/>
                </a:solidFill>
              </a:rPr>
              <a:t>输入消息查找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 Output Search </a:t>
            </a:r>
            <a:r>
              <a:rPr lang="zh-CN" altLang="en-US" dirty="0" smtClean="0">
                <a:solidFill>
                  <a:schemeClr val="tx1"/>
                </a:solidFill>
              </a:rPr>
              <a:t>输出消息查找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Route Search </a:t>
            </a:r>
            <a:r>
              <a:rPr lang="zh-CN" altLang="en-US" dirty="0" smtClean="0">
                <a:solidFill>
                  <a:schemeClr val="tx1"/>
                </a:solidFill>
              </a:rPr>
              <a:t>路由查找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Saved Searches </a:t>
            </a:r>
            <a:r>
              <a:rPr lang="zh-CN" altLang="en-US" dirty="0" smtClean="0">
                <a:solidFill>
                  <a:schemeClr val="tx1"/>
                </a:solidFill>
              </a:rPr>
              <a:t>已保存中查找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Recent Results </a:t>
            </a:r>
            <a:r>
              <a:rPr lang="zh-CN" altLang="en-US" dirty="0" smtClean="0">
                <a:solidFill>
                  <a:schemeClr val="tx1"/>
                </a:solidFill>
              </a:rPr>
              <a:t>近期结果集查找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139702"/>
            <a:ext cx="1580952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Engine Monitor</a:t>
            </a:r>
            <a:r>
              <a:rPr lang="zh-CN" altLang="en-US" dirty="0" smtClean="0">
                <a:solidFill>
                  <a:schemeClr val="tx1"/>
                </a:solidFill>
              </a:rPr>
              <a:t>：监控引擎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99239"/>
            <a:ext cx="7128792" cy="33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Communication </a:t>
            </a:r>
            <a:r>
              <a:rPr lang="en-US" altLang="zh-CN" dirty="0">
                <a:solidFill>
                  <a:schemeClr val="tx1"/>
                </a:solidFill>
              </a:rPr>
              <a:t>Points</a:t>
            </a:r>
            <a:r>
              <a:rPr lang="zh-CN" altLang="en-US" dirty="0">
                <a:solidFill>
                  <a:schemeClr val="tx1"/>
                </a:solidFill>
              </a:rPr>
              <a:t>：通信点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9503"/>
            <a:ext cx="7768819" cy="33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Routes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路由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67768"/>
            <a:ext cx="7158529" cy="31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Web </a:t>
            </a:r>
            <a:r>
              <a:rPr lang="en-US" altLang="zh-CN" dirty="0">
                <a:solidFill>
                  <a:schemeClr val="tx1"/>
                </a:solidFill>
              </a:rPr>
              <a:t>Services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 err="1">
                <a:solidFill>
                  <a:schemeClr val="tx1"/>
                </a:solidFill>
              </a:rPr>
              <a:t>webservice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6" y="1923678"/>
            <a:ext cx="8902928" cy="29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5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System </a:t>
            </a:r>
            <a:r>
              <a:rPr lang="en-US" altLang="zh-CN" dirty="0">
                <a:solidFill>
                  <a:schemeClr val="tx1"/>
                </a:solidFill>
              </a:rPr>
              <a:t>Monitor</a:t>
            </a:r>
            <a:r>
              <a:rPr lang="zh-CN" altLang="en-US" dirty="0">
                <a:solidFill>
                  <a:schemeClr val="tx1"/>
                </a:solidFill>
              </a:rPr>
              <a:t>：系统</a:t>
            </a:r>
            <a:r>
              <a:rPr lang="zh-CN" altLang="en-US" dirty="0" smtClean="0">
                <a:solidFill>
                  <a:schemeClr val="tx1"/>
                </a:solidFill>
              </a:rPr>
              <a:t>监控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26210"/>
            <a:ext cx="6263095" cy="3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System </a:t>
            </a:r>
            <a:r>
              <a:rPr lang="en-US" altLang="zh-CN" dirty="0">
                <a:solidFill>
                  <a:schemeClr val="tx1"/>
                </a:solidFill>
              </a:rPr>
              <a:t>Monitor</a:t>
            </a:r>
            <a:r>
              <a:rPr lang="zh-CN" altLang="en-US" dirty="0">
                <a:solidFill>
                  <a:schemeClr val="tx1"/>
                </a:solidFill>
              </a:rPr>
              <a:t>：系统</a:t>
            </a:r>
            <a:r>
              <a:rPr lang="zh-CN" altLang="en-US" dirty="0" smtClean="0">
                <a:solidFill>
                  <a:schemeClr val="tx1"/>
                </a:solidFill>
              </a:rPr>
              <a:t>监控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25569"/>
            <a:ext cx="6302347" cy="32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监控菜单：</a:t>
            </a:r>
            <a:r>
              <a:rPr lang="en-US" altLang="zh-CN" dirty="0" smtClean="0">
                <a:solidFill>
                  <a:schemeClr val="tx1"/>
                </a:solidFill>
              </a:rPr>
              <a:t>Error </a:t>
            </a:r>
            <a:r>
              <a:rPr lang="en-US" altLang="zh-CN" dirty="0">
                <a:solidFill>
                  <a:schemeClr val="tx1"/>
                </a:solidFill>
              </a:rPr>
              <a:t>Queue</a:t>
            </a:r>
            <a:r>
              <a:rPr lang="zh-CN" altLang="en-US" dirty="0">
                <a:solidFill>
                  <a:schemeClr val="tx1"/>
                </a:solidFill>
              </a:rPr>
              <a:t>：错误</a:t>
            </a:r>
            <a:r>
              <a:rPr lang="zh-CN" altLang="en-US" dirty="0" smtClean="0">
                <a:solidFill>
                  <a:schemeClr val="tx1"/>
                </a:solidFill>
              </a:rPr>
              <a:t>队列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当集成平台处理消息发生错误时，会将出错消息放入错误队列，以供日后处理。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17616"/>
            <a:ext cx="6787096" cy="31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查询消息：</a:t>
            </a:r>
            <a:r>
              <a:rPr lang="en-US" altLang="zh-CN" dirty="0" smtClean="0">
                <a:solidFill>
                  <a:schemeClr val="tx1"/>
                </a:solidFill>
              </a:rPr>
              <a:t>Input Search</a:t>
            </a:r>
            <a:r>
              <a:rPr lang="zh-CN" altLang="en-US" dirty="0" smtClean="0">
                <a:solidFill>
                  <a:schemeClr val="tx1"/>
                </a:solidFill>
              </a:rPr>
              <a:t> 输入查询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可根据时间段、通信点进行输入关键字搜索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88476"/>
            <a:ext cx="8226888" cy="29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01.</a:t>
            </a:r>
            <a:r>
              <a:rPr lang="zh-CN" altLang="en-US" dirty="0">
                <a:solidFill>
                  <a:schemeClr val="tx1"/>
                </a:solidFill>
              </a:rPr>
              <a:t>总线</a:t>
            </a:r>
            <a:r>
              <a:rPr lang="zh-CN" altLang="en-US" dirty="0" smtClean="0">
                <a:solidFill>
                  <a:schemeClr val="tx1"/>
                </a:solidFill>
              </a:rPr>
              <a:t>集成原理及部署</a:t>
            </a:r>
            <a:r>
              <a:rPr lang="zh-CN" altLang="en-US" dirty="0">
                <a:solidFill>
                  <a:schemeClr val="tx1"/>
                </a:solidFill>
              </a:rPr>
              <a:t>路径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医院服务总线是通过</a:t>
            </a:r>
            <a:r>
              <a:rPr lang="en-US" altLang="zh-CN" dirty="0" err="1" smtClean="0">
                <a:solidFill>
                  <a:schemeClr val="tx1"/>
                </a:solidFill>
              </a:rPr>
              <a:t>orion</a:t>
            </a:r>
            <a:r>
              <a:rPr lang="en-US" altLang="zh-CN" dirty="0" smtClean="0">
                <a:solidFill>
                  <a:schemeClr val="tx1"/>
                </a:solidFill>
              </a:rPr>
              <a:t>-rhapsody</a:t>
            </a:r>
            <a:r>
              <a:rPr lang="zh-CN" altLang="en-US" dirty="0" smtClean="0">
                <a:solidFill>
                  <a:schemeClr val="tx1"/>
                </a:solidFill>
              </a:rPr>
              <a:t>平台搭建而成，承载着连接多个医院系统，信息交换，降低</a:t>
            </a:r>
            <a:r>
              <a:rPr lang="en-US" altLang="zh-CN" dirty="0" smtClean="0">
                <a:solidFill>
                  <a:schemeClr val="tx1"/>
                </a:solidFill>
              </a:rPr>
              <a:t>HIS</a:t>
            </a:r>
            <a:r>
              <a:rPr lang="zh-CN" altLang="en-US" dirty="0" smtClean="0">
                <a:solidFill>
                  <a:schemeClr val="tx1"/>
                </a:solidFill>
              </a:rPr>
              <a:t>系统访问压力及为医院信息系统解耦作用。使得医院定义出一套基于本医院的数据交换接口，各业务系统接入时按接口规范标准进行对接开发即可接入。从而降低各系统之间的绑定关系。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>
                <a:solidFill>
                  <a:schemeClr val="tx1"/>
                </a:solidFill>
              </a:rPr>
              <a:t>部署</a:t>
            </a:r>
            <a:r>
              <a:rPr lang="zh-CN" altLang="en-US" dirty="0" smtClean="0">
                <a:solidFill>
                  <a:schemeClr val="tx1"/>
                </a:solidFill>
              </a:rPr>
              <a:t>安装路径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IP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192.1.3.41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操作系统：</a:t>
            </a:r>
            <a:r>
              <a:rPr lang="en-US" altLang="zh-CN" dirty="0" smtClean="0">
                <a:solidFill>
                  <a:schemeClr val="tx1"/>
                </a:solidFill>
              </a:rPr>
              <a:t>windows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路径：</a:t>
            </a:r>
            <a:r>
              <a:rPr lang="en-US" altLang="zh-CN" dirty="0">
                <a:solidFill>
                  <a:schemeClr val="tx1"/>
                </a:solidFill>
              </a:rPr>
              <a:t> D:\Program Files\Orion Health\Rhapsody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查询消息：</a:t>
            </a:r>
            <a:r>
              <a:rPr lang="en-US" altLang="zh-CN" dirty="0" smtClean="0">
                <a:solidFill>
                  <a:schemeClr val="tx1"/>
                </a:solidFill>
              </a:rPr>
              <a:t>Output Search</a:t>
            </a:r>
            <a:r>
              <a:rPr lang="zh-CN" altLang="en-US" dirty="0" smtClean="0">
                <a:solidFill>
                  <a:schemeClr val="tx1"/>
                </a:solidFill>
              </a:rPr>
              <a:t> 输出查询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可根据时间段、发送、接收通信点进行输入关键字搜索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87" y="2186491"/>
            <a:ext cx="7885227" cy="28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 smtClean="0">
                <a:solidFill>
                  <a:schemeClr val="tx1"/>
                </a:solidFill>
              </a:rPr>
              <a:t> 控制台主要菜单介绍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查询消息：</a:t>
            </a:r>
            <a:r>
              <a:rPr lang="en-US" altLang="zh-CN" dirty="0">
                <a:solidFill>
                  <a:schemeClr val="tx1"/>
                </a:solidFill>
              </a:rPr>
              <a:t>Route</a:t>
            </a:r>
            <a:r>
              <a:rPr lang="en-US" altLang="zh-CN" dirty="0" smtClean="0">
                <a:solidFill>
                  <a:schemeClr val="tx1"/>
                </a:solidFill>
              </a:rPr>
              <a:t> Search</a:t>
            </a:r>
            <a:r>
              <a:rPr lang="zh-CN" altLang="en-US" dirty="0" smtClean="0">
                <a:solidFill>
                  <a:schemeClr val="tx1"/>
                </a:solidFill>
              </a:rPr>
              <a:t> 路由查询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可根据时间段、路由进行输入关键字搜索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125939"/>
            <a:ext cx="7560840" cy="29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1</a:t>
            </a:r>
            <a:r>
              <a:rPr lang="zh-CN" altLang="en-US" dirty="0" smtClean="0">
                <a:solidFill>
                  <a:schemeClr val="tx1"/>
                </a:solidFill>
              </a:rPr>
              <a:t>、通过控制台</a:t>
            </a:r>
            <a:r>
              <a:rPr lang="en-US" altLang="zh-CN" dirty="0" smtClean="0">
                <a:solidFill>
                  <a:schemeClr val="tx1"/>
                </a:solidFill>
              </a:rPr>
              <a:t>Communication Points</a:t>
            </a:r>
            <a:r>
              <a:rPr lang="zh-CN" altLang="en-US" dirty="0" smtClean="0">
                <a:solidFill>
                  <a:schemeClr val="tx1"/>
                </a:solidFill>
              </a:rPr>
              <a:t>或</a:t>
            </a:r>
            <a:r>
              <a:rPr lang="en-US" altLang="zh-CN" dirty="0" smtClean="0">
                <a:solidFill>
                  <a:schemeClr val="tx1"/>
                </a:solidFill>
              </a:rPr>
              <a:t>Routes</a:t>
            </a:r>
            <a:r>
              <a:rPr lang="zh-CN" altLang="en-US" dirty="0" smtClean="0">
                <a:solidFill>
                  <a:schemeClr val="tx1"/>
                </a:solidFill>
              </a:rPr>
              <a:t>来查看通讯点击路由。（通讯点）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80265"/>
            <a:ext cx="6992756" cy="30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1</a:t>
            </a:r>
            <a:r>
              <a:rPr lang="zh-CN" altLang="en-US" dirty="0" smtClean="0">
                <a:solidFill>
                  <a:schemeClr val="tx1"/>
                </a:solidFill>
              </a:rPr>
              <a:t>、通过控制台</a:t>
            </a:r>
            <a:r>
              <a:rPr lang="en-US" altLang="zh-CN" dirty="0" smtClean="0">
                <a:solidFill>
                  <a:schemeClr val="tx1"/>
                </a:solidFill>
              </a:rPr>
              <a:t>Communication Points</a:t>
            </a:r>
            <a:r>
              <a:rPr lang="zh-CN" altLang="en-US" dirty="0" smtClean="0">
                <a:solidFill>
                  <a:schemeClr val="tx1"/>
                </a:solidFill>
              </a:rPr>
              <a:t>或</a:t>
            </a:r>
            <a:r>
              <a:rPr lang="en-US" altLang="zh-CN" dirty="0" smtClean="0">
                <a:solidFill>
                  <a:schemeClr val="tx1"/>
                </a:solidFill>
              </a:rPr>
              <a:t>Routes</a:t>
            </a:r>
            <a:r>
              <a:rPr lang="zh-CN" altLang="en-US" dirty="0" smtClean="0">
                <a:solidFill>
                  <a:schemeClr val="tx1"/>
                </a:solidFill>
              </a:rPr>
              <a:t>来查看通讯点击路由。（路由）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5" y="2127743"/>
            <a:ext cx="6457582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2</a:t>
            </a:r>
            <a:r>
              <a:rPr lang="zh-CN" altLang="en-US" dirty="0" smtClean="0">
                <a:solidFill>
                  <a:schemeClr val="tx1"/>
                </a:solidFill>
              </a:rPr>
              <a:t>、选中需要跟踪的通信点或路由 （通讯点）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51670"/>
            <a:ext cx="6286089" cy="31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2</a:t>
            </a:r>
            <a:r>
              <a:rPr lang="zh-CN" altLang="en-US" dirty="0" smtClean="0">
                <a:solidFill>
                  <a:schemeClr val="tx1"/>
                </a:solidFill>
              </a:rPr>
              <a:t>、选中需要跟踪的通信点或路由 （路由）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37980"/>
            <a:ext cx="6209214" cy="32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、查看通信点内容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68108"/>
            <a:ext cx="6475323" cy="31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、查看通信点内消息内容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25" y="1923678"/>
            <a:ext cx="6463495" cy="30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、查看通信点内消息内容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47" y="1863642"/>
            <a:ext cx="5659905" cy="3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通信点、路由及消息跟踪介绍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、查看通信点内消息内容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25" y="1923678"/>
            <a:ext cx="6463495" cy="30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02.</a:t>
            </a:r>
            <a:r>
              <a:rPr lang="zh-CN" altLang="en-US" dirty="0">
                <a:solidFill>
                  <a:schemeClr val="tx1"/>
                </a:solidFill>
              </a:rPr>
              <a:t>总线</a:t>
            </a:r>
            <a:r>
              <a:rPr lang="zh-CN" altLang="en-US" dirty="0" smtClean="0">
                <a:solidFill>
                  <a:schemeClr val="tx1"/>
                </a:solidFill>
              </a:rPr>
              <a:t>集成的系统及各系统集成模式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</a:rPr>
              <a:t>总线接入模式：</a:t>
            </a:r>
            <a:r>
              <a:rPr lang="en-US" altLang="zh-CN" dirty="0" smtClean="0">
                <a:solidFill>
                  <a:schemeClr val="tx1"/>
                </a:solidFill>
              </a:rPr>
              <a:t>DB</a:t>
            </a:r>
            <a:r>
              <a:rPr lang="zh-CN" altLang="en-US" dirty="0" smtClean="0">
                <a:solidFill>
                  <a:schemeClr val="tx1"/>
                </a:solidFill>
              </a:rPr>
              <a:t>模式、</a:t>
            </a:r>
            <a:r>
              <a:rPr lang="en-US" altLang="zh-CN" dirty="0" smtClean="0">
                <a:solidFill>
                  <a:schemeClr val="tx1"/>
                </a:solidFill>
              </a:rPr>
              <a:t>WS</a:t>
            </a:r>
            <a:r>
              <a:rPr lang="zh-CN" altLang="en-US" dirty="0" smtClean="0">
                <a:solidFill>
                  <a:schemeClr val="tx1"/>
                </a:solidFill>
              </a:rPr>
              <a:t>模式、</a:t>
            </a:r>
            <a:r>
              <a:rPr lang="en-US" altLang="zh-CN" dirty="0" smtClean="0">
                <a:solidFill>
                  <a:schemeClr val="tx1"/>
                </a:solidFill>
              </a:rPr>
              <a:t>HL7</a:t>
            </a:r>
            <a:r>
              <a:rPr lang="zh-CN" altLang="en-US" dirty="0" smtClean="0">
                <a:solidFill>
                  <a:schemeClr val="tx1"/>
                </a:solidFill>
              </a:rPr>
              <a:t>模式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89066"/>
              </p:ext>
            </p:extLst>
          </p:nvPr>
        </p:nvGraphicFramePr>
        <p:xfrm>
          <a:off x="611560" y="1923678"/>
          <a:ext cx="3240360" cy="266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8864"/>
                <a:gridCol w="1781496"/>
              </a:tblGrid>
              <a:tr h="3330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</a:rPr>
                        <a:t>接入系统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接入模式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DB</a:t>
                      </a:r>
                      <a:r>
                        <a:rPr lang="zh-CN" altLang="en-US" sz="1600" u="none" strike="noStrike" dirty="0">
                          <a:effectLst/>
                        </a:rPr>
                        <a:t>接入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</a:rPr>
                        <a:t>麻醉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webservice</a:t>
                      </a:r>
                      <a:r>
                        <a:rPr lang="zh-CN" altLang="en-US" sz="1600" u="none" strike="noStrike">
                          <a:effectLst/>
                        </a:rPr>
                        <a:t>接入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webservice</a:t>
                      </a:r>
                      <a:r>
                        <a:rPr lang="zh-CN" altLang="en-US" sz="1600" u="none" strike="noStrike">
                          <a:effectLst/>
                        </a:rPr>
                        <a:t>接入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pacs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HL7</a:t>
                      </a:r>
                      <a:r>
                        <a:rPr lang="zh-CN" altLang="en-US" sz="1600" u="none" strike="noStrike">
                          <a:effectLst/>
                        </a:rPr>
                        <a:t>接入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ECG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HL7</a:t>
                      </a:r>
                      <a:r>
                        <a:rPr lang="zh-CN" altLang="en-US" sz="1600" u="none" strike="noStrike">
                          <a:effectLst/>
                        </a:rPr>
                        <a:t>接入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DB</a:t>
                      </a:r>
                      <a:r>
                        <a:rPr lang="zh-CN" altLang="en-US" sz="1600" u="none" strike="noStrike">
                          <a:effectLst/>
                        </a:rPr>
                        <a:t>接入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30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DB</a:t>
                      </a:r>
                      <a:r>
                        <a:rPr lang="zh-CN" altLang="en-US" sz="1600" u="none" strike="noStrike" dirty="0">
                          <a:effectLst/>
                        </a:rPr>
                        <a:t>接入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04.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监控器</a:t>
            </a:r>
            <a:r>
              <a:rPr lang="zh-CN" altLang="en-US" dirty="0" smtClean="0">
                <a:solidFill>
                  <a:schemeClr val="tx1"/>
                </a:solidFill>
              </a:rPr>
              <a:t>介绍 吞吐量、可用磁盘空间、堆栈内存使用情况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4" y="1203597"/>
            <a:ext cx="6006003" cy="38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05.</a:t>
            </a:r>
            <a:r>
              <a:rPr lang="zh-CN" altLang="en-US" dirty="0" smtClean="0">
                <a:solidFill>
                  <a:schemeClr val="tx1"/>
                </a:solidFill>
              </a:rPr>
              <a:t> 错误队列介绍 可根据条件进行精细查询错误消息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67" y="1347614"/>
            <a:ext cx="8083533" cy="3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06.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搜索器</a:t>
            </a:r>
            <a:r>
              <a:rPr lang="zh-CN" altLang="en-US" dirty="0" smtClean="0">
                <a:solidFill>
                  <a:schemeClr val="tx1"/>
                </a:solidFill>
              </a:rPr>
              <a:t>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1</a:t>
            </a:r>
            <a:r>
              <a:rPr lang="zh-CN" altLang="en-US" dirty="0" smtClean="0">
                <a:solidFill>
                  <a:schemeClr val="tx1"/>
                </a:solidFill>
              </a:rPr>
              <a:t>、输入查询 根据条件基于输入通讯点进行查询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6" y="2034605"/>
            <a:ext cx="8658008" cy="28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日志、备份管理介绍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1" y="1347614"/>
            <a:ext cx="8579299" cy="34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07.</a:t>
            </a:r>
            <a:r>
              <a:rPr lang="zh-CN" altLang="en-US" dirty="0" smtClean="0">
                <a:solidFill>
                  <a:schemeClr val="tx1"/>
                </a:solidFill>
              </a:rPr>
              <a:t> 日志、备份管理介绍 日志清理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57724"/>
            <a:ext cx="4533648" cy="37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线程及系统日志介绍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4" y="1224380"/>
            <a:ext cx="4572938" cy="3577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419622"/>
            <a:ext cx="3789340" cy="21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三、</a:t>
            </a:r>
            <a:r>
              <a:rPr lang="en-US" altLang="zh-CN" b="1" dirty="0">
                <a:solidFill>
                  <a:schemeClr val="tx1"/>
                </a:solidFill>
              </a:rPr>
              <a:t>Rhapsody-</a:t>
            </a:r>
            <a:r>
              <a:rPr lang="zh-CN" altLang="en-US" b="1" dirty="0">
                <a:solidFill>
                  <a:schemeClr val="tx1"/>
                </a:solidFill>
              </a:rPr>
              <a:t>控制台介绍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08.</a:t>
            </a:r>
            <a:r>
              <a:rPr lang="zh-CN" altLang="en-US" dirty="0" smtClean="0">
                <a:solidFill>
                  <a:schemeClr val="tx1"/>
                </a:solidFill>
              </a:rPr>
              <a:t> 线程及系统日志介绍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75606"/>
            <a:ext cx="6713046" cy="37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各</a:t>
            </a:r>
            <a:r>
              <a:rPr lang="zh-CN" altLang="en-US" dirty="0" smtClean="0">
                <a:solidFill>
                  <a:schemeClr val="tx1"/>
                </a:solidFill>
              </a:rPr>
              <a:t>通讯点</a:t>
            </a:r>
            <a:r>
              <a:rPr lang="zh-CN" altLang="en-US" dirty="0">
                <a:solidFill>
                  <a:schemeClr val="tx1"/>
                </a:solidFill>
              </a:rPr>
              <a:t>、路由是否正常（应用状态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1</a:t>
            </a:r>
            <a:r>
              <a:rPr lang="zh-CN" altLang="en-US" dirty="0" smtClean="0">
                <a:solidFill>
                  <a:schemeClr val="tx1"/>
                </a:solidFill>
              </a:rPr>
              <a:t>、通过通讯点链接查看各通讯点状态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37" y="1563638"/>
            <a:ext cx="8280725" cy="33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</a:rPr>
              <a:t>01.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各</a:t>
            </a:r>
            <a:r>
              <a:rPr lang="zh-CN" altLang="en-US" dirty="0" smtClean="0">
                <a:solidFill>
                  <a:schemeClr val="tx1"/>
                </a:solidFill>
              </a:rPr>
              <a:t>通讯点</a:t>
            </a:r>
            <a:r>
              <a:rPr lang="zh-CN" altLang="en-US" dirty="0">
                <a:solidFill>
                  <a:schemeClr val="tx1"/>
                </a:solidFill>
              </a:rPr>
              <a:t>、路由是否正常（应用状态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  2</a:t>
            </a:r>
            <a:r>
              <a:rPr lang="zh-CN" altLang="en-US" dirty="0" smtClean="0">
                <a:solidFill>
                  <a:schemeClr val="tx1"/>
                </a:solidFill>
              </a:rPr>
              <a:t>、通过路由链接查看各路由状态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37" y="1563638"/>
            <a:ext cx="8280725" cy="331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>02.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错误队列是否存在错误（应用状态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1" y="1355498"/>
            <a:ext cx="8404318" cy="33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7"/>
            <a:ext cx="8229600" cy="4842027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一</a:t>
            </a:r>
            <a:r>
              <a:rPr lang="zh-CN" altLang="en-US" b="1" dirty="0">
                <a:solidFill>
                  <a:schemeClr val="tx1"/>
                </a:solidFill>
              </a:rPr>
              <a:t>、总线集成系统介绍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b="1" dirty="0" smtClean="0">
                <a:solidFill>
                  <a:schemeClr val="tx1"/>
                </a:solidFill>
              </a:rPr>
              <a:t>03.</a:t>
            </a:r>
            <a:r>
              <a:rPr lang="zh-CN" altLang="en-US" dirty="0" smtClean="0">
                <a:solidFill>
                  <a:schemeClr val="tx1"/>
                </a:solidFill>
              </a:rPr>
              <a:t> 系统集成环境及各系统服务配置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HIS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LIS: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304315"/>
              </p:ext>
            </p:extLst>
          </p:nvPr>
        </p:nvGraphicFramePr>
        <p:xfrm>
          <a:off x="611560" y="1779662"/>
          <a:ext cx="5976664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134"/>
                <a:gridCol w="1094153"/>
                <a:gridCol w="988267"/>
                <a:gridCol w="1411810"/>
                <a:gridCol w="894147"/>
                <a:gridCol w="1094153"/>
              </a:tblGrid>
              <a:tr h="24302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HIS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数据库环境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3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备份库</a:t>
                      </a:r>
                      <a:r>
                        <a:rPr lang="en-US" sz="1400" u="none" strike="noStrike">
                          <a:effectLst/>
                        </a:rPr>
                        <a:t>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数据库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用户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密码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主库</a:t>
                      </a:r>
                      <a:r>
                        <a:rPr lang="en-US" sz="1400" u="none" strike="noStrike" dirty="0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20.21.1.82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bigemr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cdr_bigemr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20.21.1.34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hisplus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cdr_hisplus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bigcpoe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cdr_bigcpoe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bigcharge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cdr_bigcharge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192.1.1.90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pharmdb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cdr_pharmdb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192.1.1.90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430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192.1.1.36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realhis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cdr_realhis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******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192.1.1.90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11304"/>
              </p:ext>
            </p:extLst>
          </p:nvPr>
        </p:nvGraphicFramePr>
        <p:xfrm>
          <a:off x="611560" y="4299942"/>
          <a:ext cx="5976664" cy="7214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134"/>
                <a:gridCol w="1094153"/>
                <a:gridCol w="988267"/>
                <a:gridCol w="1411810"/>
                <a:gridCol w="894147"/>
                <a:gridCol w="1094153"/>
              </a:tblGrid>
              <a:tr h="24049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LIS</a:t>
                      </a:r>
                      <a:r>
                        <a:rPr lang="zh-CN" altLang="en-US" sz="1400" u="none" strike="noStrike" dirty="0">
                          <a:effectLst/>
                        </a:rPr>
                        <a:t>数据库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049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序号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备份库</a:t>
                      </a:r>
                      <a:r>
                        <a:rPr lang="en-US" sz="1400" u="none" strike="noStrike">
                          <a:effectLst/>
                        </a:rPr>
                        <a:t>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数据库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用户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密码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主库</a:t>
                      </a:r>
                      <a:r>
                        <a:rPr lang="en-US" sz="1400" u="none" strike="noStrike" dirty="0">
                          <a:effectLst/>
                        </a:rPr>
                        <a:t>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lis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u2016_yonyou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******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192.1.2.95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03. </a:t>
            </a:r>
            <a:r>
              <a:rPr lang="zh-CN" altLang="en-US" dirty="0" smtClean="0">
                <a:solidFill>
                  <a:schemeClr val="tx1"/>
                </a:solidFill>
              </a:rPr>
              <a:t>检查</a:t>
            </a:r>
            <a:r>
              <a:rPr lang="zh-CN" altLang="en-US" dirty="0">
                <a:solidFill>
                  <a:schemeClr val="tx1"/>
                </a:solidFill>
              </a:rPr>
              <a:t>线程池运行是否正常（软件资源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9622"/>
            <a:ext cx="1714286" cy="15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419622"/>
            <a:ext cx="7012986" cy="33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    04. 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r>
              <a:rPr lang="zh-CN" altLang="en-US" dirty="0">
                <a:solidFill>
                  <a:schemeClr val="tx1"/>
                </a:solidFill>
              </a:rPr>
              <a:t>运行情况检查（物理资源、日志审计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03598"/>
            <a:ext cx="1771429" cy="16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61" y="1213989"/>
            <a:ext cx="6953727" cy="38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zh-CN" altLang="en-US" b="1" dirty="0">
                <a:solidFill>
                  <a:schemeClr val="tx1"/>
                </a:solidFill>
              </a:rPr>
              <a:t>四</a:t>
            </a:r>
            <a:r>
              <a:rPr lang="zh-CN" altLang="en-US" b="1" dirty="0" smtClean="0">
                <a:solidFill>
                  <a:schemeClr val="tx1"/>
                </a:solidFill>
              </a:rPr>
              <a:t>、集成平台运维介绍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</a:rPr>
              <a:t>05.</a:t>
            </a:r>
            <a:r>
              <a:rPr lang="zh-CN" altLang="en-US" dirty="0">
                <a:solidFill>
                  <a:schemeClr val="tx1"/>
                </a:solidFill>
              </a:rPr>
              <a:t>数据日统计评估（数据完整性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179388"/>
            <a:ext cx="8229600" cy="4178312"/>
          </a:xfrm>
        </p:spPr>
        <p:txBody>
          <a:bodyPr/>
          <a:lstStyle/>
          <a:p>
            <a:pPr algn="ctr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4000" dirty="0" smtClean="0"/>
              <a:t>谢谢！ 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7593</TotalTime>
  <Words>929</Words>
  <Application>Microsoft Office PowerPoint</Application>
  <PresentationFormat>全屏显示(16:9)</PresentationFormat>
  <Paragraphs>328</Paragraphs>
  <Slides>94</Slides>
  <Notes>82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0" baseType="lpstr">
      <vt:lpstr>宋体</vt:lpstr>
      <vt:lpstr>微软雅黑</vt:lpstr>
      <vt:lpstr>Arial</vt:lpstr>
      <vt:lpstr>Calibri</vt:lpstr>
      <vt:lpstr>Office 主题</vt:lpstr>
      <vt:lpstr>Visio</vt:lpstr>
      <vt:lpstr>PowerPoint 演示文稿</vt:lpstr>
      <vt:lpstr>    目  录      一、总线集成系统介绍   01. 总线集成原理、架构及部署路径。   02. 总线集成的系统及各系统集成模式   03. 系统集成环境及各系统服务配置   04. DB集成原理（Database）   05. WS其他系统集成原理（webservice）   06. HL7系统集成原理                           </vt:lpstr>
      <vt:lpstr>    目  录      二、Rhapsody-IDE工具介绍  01. 安装配置  02. 工具、菜单及帮助文档使用介绍  03. 工作区域介绍  04. 配置及元定义介绍  05. 通信点介绍   06. 路由及连接介绍   07. 常用过滤器组件介绍   08. 全局管理介绍（用户管理、文件管理、路由及通信点管理）  09. 服务同步机制介绍  10. 通信点、路由状态  11. 全局变量定义介绍                             </vt:lpstr>
      <vt:lpstr>    目  录      三、Rhapsody-控制台介绍  01. 控制台使用介绍  02. 控制台主要菜单介绍  03. 通信点、路由及消息跟踪介绍  04. 监控器介绍  05. 错误队列介绍   06. 搜索器介绍（输入、输出）   07. 日志、备份管理介绍   08. 线程及系统日志介绍                             </vt:lpstr>
      <vt:lpstr>    目  录      四、集成平台运维介绍   01. 检查各通信点、路由是否正常（应用状态）   02. 检查错误队列是否存在错误（应用状态）   03. 检查线程池运行是否正常（软件资源）   04. 系统运行情况检查（物理资源、日志审计）   05.数据日统计评估（数据完整性）              </vt:lpstr>
      <vt:lpstr>一、总线集成系统介绍      01.总线集成架构                           </vt:lpstr>
      <vt:lpstr>一、总线集成系统介绍      01.总线集成原理及部署路径      医院服务总线是通过orion-rhapsody平台搭建而成，承载着连接多个医院系统，信息交换，降低HIS系统访问压力及为医院信息系统解耦作用。使得医院定义出一套基于本医院的数据交换接口，各业务系统接入时按接口规范标准进行对接开发即可接入。从而降低各系统之间的绑定关系。      部署安装路径     IP：192.1.3.41     操作系统：windows     路径： D:\Program Files\Orion Health\Rhapsody                         </vt:lpstr>
      <vt:lpstr>一、总线集成系统介绍      02.总线集成的系统及各系统集成模式      总线接入模式：DB模式、WS模式、HL7模式                         </vt:lpstr>
      <vt:lpstr>一、总线集成系统介绍      03. 系统集成环境及各系统服务配置      HIS：                            LIS:  </vt:lpstr>
      <vt:lpstr>一、总线集成系统介绍      03. 系统集成环境及各系统服务配置      PES：                 PACS：           </vt:lpstr>
      <vt:lpstr>一、总线集成系统介绍      03. 系统集成环境及各系统服务配置      ECG：          webservice服务：  </vt:lpstr>
      <vt:lpstr>一、总线集成系统介绍      04. DB接入模式系统集成原理      采集业务系统数据变更情况，定义事件包括参数定义(主键)，再对业务系统的改造，采用抛事件的方式对数据进行采集。      业务系统通过抛事件到 hsb_trigger_events_temp 当前事件表，集成平台根据对应的事件去业务系统查询对应的业务数据，并采集业务数据，将数据转存或分发到其他业务系统中。最后将事件表中该条记录转移到hsb_trigger_events_log 历史记录表      详见《出发事件表设计.docx》文档  </vt:lpstr>
      <vt:lpstr>一、总线集成系统介绍      05. webservice接入模式系统集成原理      业务系统主动将消息，采用webservice服务的请求应答模式的方式，推送消息数据到集成平台，集成平台再对消息进行解析，转存以及转发、分发给其他系统。      06. HL7接入模式系统集成原理      业务系统采用HL7标准，定义统一数据交换的消息接口。并通过TCP/IP网络协议进行消息数据的交换，将符合HL7标准的消息数据传输到集成平台，集成平台再对消息进行解析，转存以及转发、分发给其他系统。</vt:lpstr>
      <vt:lpstr>二、Rhapsody-IDE工具介绍      01. 安装配置     1、打开IDE安装包安装，并执行     2、登录前配置Rhapsody IDE Trust Manager       </vt:lpstr>
      <vt:lpstr>二、Rhapsody-IDE工具介绍      01. 安装配置     3、点击Add添加服务器       </vt:lpstr>
      <vt:lpstr>二、Rhapsody-IDE工具介绍      01. 安装配置     4、添加服务器IP：192.1.3.41，并勾选Disable hostname validation       </vt:lpstr>
      <vt:lpstr>二、Rhapsody-IDE工具介绍      01. 安装配置     5、添加Rhapsody Engine ：192.1.3.41，并输入用户名密码点击OK按钮登录    </vt:lpstr>
      <vt:lpstr>二、Rhapsody-IDE工具介绍      02. 工具栏、菜单及帮助文档使用介绍      工具栏：项目保存、打开、项目的检出、提交、新增目录路由、增加连接及打开控制台等快捷功能。      </vt:lpstr>
      <vt:lpstr>二、Rhapsody-IDE工具介绍      02. 工具栏、菜单及帮助文档使用介绍     菜单：Rhapsody项目的文件、编辑、视图、通信点、路由以及其他工具。        </vt:lpstr>
      <vt:lpstr>二、Rhapsody-IDE工具介绍      02. 工具栏、菜单及帮助文档使用介绍     帮助文档：按快捷键F1，换出帮助文档。        </vt:lpstr>
      <vt:lpstr>二、Rhapsody-IDE工具介绍      02. 工具栏、菜单及帮助文档使用介绍     帮助文档：搜索功能        </vt:lpstr>
      <vt:lpstr>二、Rhapsody-IDE工具介绍      03. 工作区域介绍        </vt:lpstr>
      <vt:lpstr>二、Rhapsody-IDE工具介绍      04. 配置及元定义介绍        </vt:lpstr>
      <vt:lpstr>二、Rhapsody-IDE工具介绍      05. 通信点介绍      通信点即为集成平台和外部系统交换数据的节点，可以是Database可以是Webservice也可以是TCP，以及文件及其他网络协议（FTP，HTTP，JMS，Email等）      邵逸夫医院现状：      Database模式     Webservice模式（客户端、服务端）     TCP模式（客户端、服务端）</vt:lpstr>
      <vt:lpstr>二、Rhapsody-IDE工具介绍      05. 通信点介绍      </vt:lpstr>
      <vt:lpstr>二、Rhapsody-IDE工具介绍      05. 通信点介绍      Database模式     </vt:lpstr>
      <vt:lpstr>二、Rhapsody-IDE工具介绍      05. 通信点介绍      Database模式：刷新、循环方法     </vt:lpstr>
      <vt:lpstr>二、Rhapsody-IDE工具介绍      05. 通信点介绍      Webservice模式（服务端）      设置服务名及命名空间、使用     协议等信息</vt:lpstr>
      <vt:lpstr>二、Rhapsody-IDE工具介绍      05. 通信点介绍 Webservice模式（服务端）      </vt:lpstr>
      <vt:lpstr>二、Rhapsody-IDE工具介绍      05. 通信点介绍 Webservice模式（服务端） 添加入参</vt:lpstr>
      <vt:lpstr>二、Rhapsody-IDE工具介绍      05. 通信点介绍 Webservice模式（服务端） 添加返回值</vt:lpstr>
      <vt:lpstr>二、Rhapsody-IDE工具介绍      05. 通信点介绍 Webservice模式（客户端）</vt:lpstr>
      <vt:lpstr>二、Rhapsody-IDE工具介绍      05. 通信点介绍 Webservice模式（客户端）</vt:lpstr>
      <vt:lpstr>二、Rhapsody-IDE工具介绍      05. 通信点介绍 Webservice模式（客户端）</vt:lpstr>
      <vt:lpstr>二、Rhapsody-IDE工具介绍      05. 通信点介绍 TCP模式（客户端、服务端）</vt:lpstr>
      <vt:lpstr>二、Rhapsody-IDE工具介绍      06. 路由及连接介绍      路由：是集成平台项目中用于设置流程及组件的集合通道。     连接：  普通连接：用于各路由间的连接、路由分发、路径选择等。  条件连接：带有过滤条件的连接，可设置通过连接的条件。          路由图标：      连接图标：     带条件的连接：</vt:lpstr>
      <vt:lpstr>二、Rhapsody-IDE工具介绍      07. 常用过滤器组件介绍      空节点：      HL7校验器：      数据库访问器：      数据库操作：      JavaScript：       映射转换：      属性设置器：  </vt:lpstr>
      <vt:lpstr>二、Rhapsody-IDE工具介绍      07. 常用过滤器组件介绍      HL7校验器：      定义HL7消息的校验文件      用HL7v2.6.s3d文件进行校验</vt:lpstr>
      <vt:lpstr>二、Rhapsody-IDE工具介绍      07. 常用过滤器组件介绍      数据库访问器：      数据库查询操作      定义Configuration File查询语句      定义Definition输入参数规则文件   </vt:lpstr>
      <vt:lpstr>二、Rhapsody-IDE工具介绍      07. 常用过滤器组件介绍      数据库访问器：      定义Configuration      File查询语句   </vt:lpstr>
      <vt:lpstr>二、Rhapsody-IDE工具介绍      07. 常用过滤器组件介绍      数据库操作：      定义Configuration File操作语句      定义Definition输入参数规则文件  </vt:lpstr>
      <vt:lpstr>二、Rhapsody-IDE工具介绍      07. 常用过滤器组件介绍      数据库操作：      定义Configuration File操作语句    </vt:lpstr>
      <vt:lpstr>二、Rhapsody-IDE工具介绍      07. 常用过滤器组件介绍      JavaScript：      通过JavaScript标准E4X语法来操纵数据更改数据及propertes内容。 </vt:lpstr>
      <vt:lpstr>二、Rhapsody-IDE工具介绍      07. 常用过滤器组件介绍      映射转换：      消息数据格式转换器，用于将一种      格式的数据，转换成另一种格式      如：XML转HL7</vt:lpstr>
      <vt:lpstr>二、Rhapsody-IDE工具介绍      07. 常用过滤器组件介绍      映射转换：      XML转HL7</vt:lpstr>
      <vt:lpstr>二、Rhapsody-IDE工具介绍      08. 全局管理介绍（用户管理、文件管理、路由及通信点管理）      用户管理：菜单→view→User Manager      文件管理：菜单→view→File Manager      路由及通信点管理：菜单→view→Object Browser   </vt:lpstr>
      <vt:lpstr>二、Rhapsody-IDE工具介绍      08. 全局管理介绍（用户管理、文件管理、路由及通信点管理）      用户管理：菜单→view→User Manager      </vt:lpstr>
      <vt:lpstr>二、Rhapsody-IDE工具介绍      08. 全局管理介绍（用户管理、文件管理、路由及通信点管理）      文件管理：菜单→view→File Manager</vt:lpstr>
      <vt:lpstr>二、Rhapsody-IDE工具介绍      08. 全局管理介绍（用户管理、文件管理、路由及通信点管理）      路由及通信点管理：菜单→view→Object Browser   </vt:lpstr>
      <vt:lpstr>二、Rhapsody-IDE工具介绍      08. 全局管理介绍（用户管理、文件管理、路由及通信点管理）      用户管理：菜单→view→User Manager      用于添加删除或更改用户权限及  密码等操作。   </vt:lpstr>
      <vt:lpstr>二、Rhapsody-IDE工具介绍      08. 全局管理介绍（用户管理、文件管理、路由及通信点管理）      文件管理：菜单→view→File Manager      文件管理系统，用于管理项目中用到的XSD文件及MDF文件。</vt:lpstr>
      <vt:lpstr>二、Rhapsody-IDE工具介绍      08. 全局管理介绍（用户管理、文件管理、路由及通信点管理）      路由及通信点管理：菜单→view→Object Browser     路由及通信点管理用于查看所有项目应用到的路由及通信点，并可以跟踪检查其运行状态、是否处于锁定等状态。</vt:lpstr>
      <vt:lpstr>二、Rhapsody-IDE工具介绍      09. 服务同步机制介绍      Check Out：检出   修改锁定路由或通信点，独占模式，其他人员无法编辑访问。      Check In：提交   将修改过的路由或通信点提交到服务器，已应用修改设置。      Undo Check Out：回滚检出内容   取消修改内容回滚到修改前/不提交修改。  </vt:lpstr>
      <vt:lpstr>二、Rhapsody-IDE工具介绍      10. 通信点、路由状态及操作介绍   stoped 停止状态   stoped in Error 因错停止状态   running 运行状态      操作：   启动：  停止：</vt:lpstr>
      <vt:lpstr>二、Rhapsody-IDE工具介绍      11. 全局变量定义介绍      Rhapsody Variables Manager：环境变量管理器      Lookup Tables：符合字典      Properties：动态变量</vt:lpstr>
      <vt:lpstr>二、Rhapsody-IDE工具介绍      11. 全局变量定义介绍      Rhapsody Variables Manager：环境变量管理器   </vt:lpstr>
      <vt:lpstr>二、Rhapsody-IDE工具介绍      11. 全局变量定义介绍     Lookup Tables：符合字典 </vt:lpstr>
      <vt:lpstr>二、Rhapsody-IDE工具介绍      11. 全局变量定义介绍      Properties：动态变量</vt:lpstr>
      <vt:lpstr>三、Rhapsody-控制台介绍      01. 控制台使用介绍     控制台是Rhapsody的客户端界面，用于跟踪消息，监控平台。       进入控制台：         登录：</vt:lpstr>
      <vt:lpstr>三、Rhapsody-控制台介绍      02. 控制台主要菜单介绍          监控菜单：   Engine Monitor：监控引擎  Communication Points：通信点  Routes：路由  Web Services：webservice  System Monitor：系统监控  Error Queue：错误队列 </vt:lpstr>
      <vt:lpstr>三、Rhapsody-控制台介绍      02. 控制台主要菜单介绍          Find Messages 消息查找菜单    Input Search 输入消息查找   Output Search 输出消息查找  Route Search 路由查找  Saved Searches 已保存中查找  Recent Results 近期结果集查找</vt:lpstr>
      <vt:lpstr>三、Rhapsody-控制台介绍      02. 控制台主要菜单介绍          监控菜单：Engine Monitor：监控引擎</vt:lpstr>
      <vt:lpstr>三、Rhapsody-控制台介绍      02. 控制台主要菜单介绍          监控菜单：Communication Points：通信点  </vt:lpstr>
      <vt:lpstr>三、Rhapsody-控制台介绍      02. 控制台主要菜单介绍          监控菜单：Routes：路由</vt:lpstr>
      <vt:lpstr>三、Rhapsody-控制台介绍      02. 控制台主要菜单介绍          监控菜单：Web Services：webservice  </vt:lpstr>
      <vt:lpstr>三、Rhapsody-控制台介绍      02. 控制台主要菜单介绍          监控菜单：System Monitor：系统监控</vt:lpstr>
      <vt:lpstr>三、Rhapsody-控制台介绍      02. 控制台主要菜单介绍          监控菜单：System Monitor：系统监控</vt:lpstr>
      <vt:lpstr>三、Rhapsody-控制台介绍      02. 控制台主要菜单介绍          监控菜单：Error Queue：错误队列     当集成平台处理消息发生错误时，会将出错消息放入错误队列，以供日后处理。 </vt:lpstr>
      <vt:lpstr>三、Rhapsody-控制台介绍      02. 控制台主要菜单介绍          查询消息：Input Search 输入查询     可根据时间段、通信点进行输入关键字搜索</vt:lpstr>
      <vt:lpstr>三、Rhapsody-控制台介绍      02. 控制台主要菜单介绍          查询消息：Output Search 输出查询     可根据时间段、发送、接收通信点进行输入关键字搜索</vt:lpstr>
      <vt:lpstr>三、Rhapsody-控制台介绍      02. 控制台主要菜单介绍          查询消息：Route Search 路由查询     可根据时间段、路由进行输入关键字搜索</vt:lpstr>
      <vt:lpstr>三、Rhapsody-控制台介绍      03. 通信点、路由及消息跟踪介绍          1、通过控制台Communication Points或Routes来查看通讯点击路由。（通讯点）  </vt:lpstr>
      <vt:lpstr>三、Rhapsody-控制台介绍      03. 通信点、路由及消息跟踪介绍          1、通过控制台Communication Points或Routes来查看通讯点击路由。（路由）  </vt:lpstr>
      <vt:lpstr>三、Rhapsody-控制台介绍      03. 通信点、路由及消息跟踪介绍          2、选中需要跟踪的通信点或路由 （通讯点）   </vt:lpstr>
      <vt:lpstr>三、Rhapsody-控制台介绍      03. 通信点、路由及消息跟踪介绍          2、选中需要跟踪的通信点或路由 （路由）   </vt:lpstr>
      <vt:lpstr>三、Rhapsody-控制台介绍      03. 通信点、路由及消息跟踪介绍          3、查看通信点内容   </vt:lpstr>
      <vt:lpstr>三、Rhapsody-控制台介绍      03. 通信点、路由及消息跟踪介绍          3、查看通信点内消息内容   </vt:lpstr>
      <vt:lpstr>三、Rhapsody-控制台介绍      03. 通信点、路由及消息跟踪介绍          3、查看通信点内消息内容   </vt:lpstr>
      <vt:lpstr>三、Rhapsody-控制台介绍      03. 通信点、路由及消息跟踪介绍          3、查看通信点内消息内容   </vt:lpstr>
      <vt:lpstr>三、Rhapsody-控制台介绍      04. 监控器介绍 吞吐量、可用磁盘空间、堆栈内存使用情况  </vt:lpstr>
      <vt:lpstr>三、Rhapsody-控制台介绍      05. 错误队列介绍 可根据条件进行精细查询错误消息  </vt:lpstr>
      <vt:lpstr>三、Rhapsody-控制台介绍      06. 搜索器介绍      1、输入查询 根据条件基于输入通讯点进行查询  </vt:lpstr>
      <vt:lpstr>三、Rhapsody-控制台介绍      07. 日志、备份管理介绍  </vt:lpstr>
      <vt:lpstr>三、Rhapsody-控制台介绍      07. 日志、备份管理介绍 日志清理  </vt:lpstr>
      <vt:lpstr>三、Rhapsody-控制台介绍      08. 线程及系统日志介绍  </vt:lpstr>
      <vt:lpstr>三、Rhapsody-控制台介绍      08. 线程及系统日志介绍  </vt:lpstr>
      <vt:lpstr>    四、集成平台运维介绍      01. 检查各通讯点、路由是否正常（应用状态）     1、通过通讯点链接查看各通讯点状态 </vt:lpstr>
      <vt:lpstr>    四、集成平台运维介绍      01. 检查各通讯点、路由是否正常（应用状态）     2、通过路由链接查看各路由状态 </vt:lpstr>
      <vt:lpstr>    四、集成平台运维介绍      02. 检查错误队列是否存在错误（应用状态）</vt:lpstr>
      <vt:lpstr>    四、集成平台运维介绍      03. 检查线程池运行是否正常（软件资源） </vt:lpstr>
      <vt:lpstr>    四、集成平台运维介绍      04. 系统运行情况检查（物理资源、日志审计） </vt:lpstr>
      <vt:lpstr>    四、集成平台运维介绍      05.数据日统计评估（数据完整性） </vt:lpstr>
      <vt:lpstr>      谢谢！ 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姚会新</cp:lastModifiedBy>
  <cp:revision>856</cp:revision>
  <dcterms:created xsi:type="dcterms:W3CDTF">2013-11-25T09:14:03Z</dcterms:created>
  <dcterms:modified xsi:type="dcterms:W3CDTF">2017-01-12T05:01:38Z</dcterms:modified>
</cp:coreProperties>
</file>